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97" r:id="rId3"/>
    <p:sldMasterId id="2147483715" r:id="rId4"/>
    <p:sldMasterId id="2147483717" r:id="rId5"/>
    <p:sldMasterId id="2147483727" r:id="rId6"/>
    <p:sldMasterId id="2147483732" r:id="rId7"/>
  </p:sldMasterIdLst>
  <p:notesMasterIdLst>
    <p:notesMasterId r:id="rId81"/>
  </p:notesMasterIdLst>
  <p:handoutMasterIdLst>
    <p:handoutMasterId r:id="rId82"/>
  </p:handoutMasterIdLst>
  <p:sldIdLst>
    <p:sldId id="257" r:id="rId8"/>
    <p:sldId id="438" r:id="rId9"/>
    <p:sldId id="439" r:id="rId10"/>
    <p:sldId id="440" r:id="rId11"/>
    <p:sldId id="441" r:id="rId12"/>
    <p:sldId id="496" r:id="rId13"/>
    <p:sldId id="370" r:id="rId14"/>
    <p:sldId id="424" r:id="rId15"/>
    <p:sldId id="342" r:id="rId16"/>
    <p:sldId id="443" r:id="rId17"/>
    <p:sldId id="504" r:id="rId18"/>
    <p:sldId id="445" r:id="rId19"/>
    <p:sldId id="452" r:id="rId20"/>
    <p:sldId id="446" r:id="rId21"/>
    <p:sldId id="447" r:id="rId22"/>
    <p:sldId id="448" r:id="rId23"/>
    <p:sldId id="450" r:id="rId24"/>
    <p:sldId id="506" r:id="rId25"/>
    <p:sldId id="399" r:id="rId26"/>
    <p:sldId id="374" r:id="rId27"/>
    <p:sldId id="482" r:id="rId28"/>
    <p:sldId id="530" r:id="rId29"/>
    <p:sldId id="537" r:id="rId30"/>
    <p:sldId id="538" r:id="rId31"/>
    <p:sldId id="539" r:id="rId32"/>
    <p:sldId id="540" r:id="rId33"/>
    <p:sldId id="531" r:id="rId34"/>
    <p:sldId id="536" r:id="rId35"/>
    <p:sldId id="532" r:id="rId36"/>
    <p:sldId id="533" r:id="rId37"/>
    <p:sldId id="534" r:id="rId38"/>
    <p:sldId id="535" r:id="rId39"/>
    <p:sldId id="523" r:id="rId40"/>
    <p:sldId id="524" r:id="rId41"/>
    <p:sldId id="357" r:id="rId42"/>
    <p:sldId id="516" r:id="rId43"/>
    <p:sldId id="518" r:id="rId44"/>
    <p:sldId id="517" r:id="rId45"/>
    <p:sldId id="437" r:id="rId46"/>
    <p:sldId id="429" r:id="rId47"/>
    <p:sldId id="434" r:id="rId48"/>
    <p:sldId id="436" r:id="rId49"/>
    <p:sldId id="362" r:id="rId50"/>
    <p:sldId id="515" r:id="rId51"/>
    <p:sldId id="525" r:id="rId52"/>
    <p:sldId id="526" r:id="rId53"/>
    <p:sldId id="519" r:id="rId54"/>
    <p:sldId id="529" r:id="rId55"/>
    <p:sldId id="528" r:id="rId56"/>
    <p:sldId id="527" r:id="rId57"/>
    <p:sldId id="395" r:id="rId58"/>
    <p:sldId id="449" r:id="rId59"/>
    <p:sldId id="461" r:id="rId60"/>
    <p:sldId id="458" r:id="rId61"/>
    <p:sldId id="459" r:id="rId62"/>
    <p:sldId id="462" r:id="rId63"/>
    <p:sldId id="460" r:id="rId64"/>
    <p:sldId id="464" r:id="rId65"/>
    <p:sldId id="465" r:id="rId66"/>
    <p:sldId id="455" r:id="rId67"/>
    <p:sldId id="485" r:id="rId68"/>
    <p:sldId id="522" r:id="rId69"/>
    <p:sldId id="521" r:id="rId70"/>
    <p:sldId id="509" r:id="rId71"/>
    <p:sldId id="510" r:id="rId72"/>
    <p:sldId id="471" r:id="rId73"/>
    <p:sldId id="472" r:id="rId74"/>
    <p:sldId id="467" r:id="rId75"/>
    <p:sldId id="470" r:id="rId76"/>
    <p:sldId id="474" r:id="rId77"/>
    <p:sldId id="396" r:id="rId78"/>
    <p:sldId id="475" r:id="rId79"/>
    <p:sldId id="300" r:id="rId80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E0"/>
    <a:srgbClr val="005E80"/>
    <a:srgbClr val="F58617"/>
    <a:srgbClr val="B7401F"/>
    <a:srgbClr val="CD6B0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351" autoAdjust="0"/>
    <p:restoredTop sz="94660"/>
  </p:normalViewPr>
  <p:slideViewPr>
    <p:cSldViewPr>
      <p:cViewPr>
        <p:scale>
          <a:sx n="68" d="100"/>
          <a:sy n="68" d="100"/>
        </p:scale>
        <p:origin x="-930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3038-5826-4822-893D-BFFCF3BDCF71}" type="datetimeFigureOut">
              <a:rPr lang="de-DE" smtClean="0"/>
              <a:t>24.02.2017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3C15C-D429-4467-8AC2-230F9CA4D5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083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BCCBA3-5B21-4FA3-98EB-6CE7106244ED}" type="datetimeFigureOut">
              <a:rPr lang="de-DE" smtClean="0"/>
              <a:t>24.02.2017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25FC5A9-2D2F-4FA3-B90A-00612BA4F9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877" indent="-285722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2888" indent="-22857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043" indent="-22857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198" indent="-22857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353" indent="-228578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509" indent="-228578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8664" indent="-228578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5819" indent="-228578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fld id="{BFB3CEDC-2A6B-4769-97CB-484FCFFA6294}" type="slidenum">
              <a:rPr lang="de-DE" sz="1200" b="0">
                <a:solidFill>
                  <a:schemeClr val="tx1"/>
                </a:solidFill>
                <a:latin typeface="Calibri" pitchFamily="34" charset="0"/>
              </a:rPr>
              <a:pPr/>
              <a:t>7</a:t>
            </a:fld>
            <a:endParaRPr lang="de-DE" sz="12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interner Bereich: Nutzer: </a:t>
            </a:r>
            <a:r>
              <a:rPr lang="de-DE" dirty="0" err="1" smtClean="0"/>
              <a:t>wasbleibt</a:t>
            </a:r>
            <a:r>
              <a:rPr lang="de-DE" dirty="0" smtClean="0"/>
              <a:t>.    Passwort: weitergebe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FC5A9-2D2F-4FA3-B90A-00612BA4F9F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87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42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A9FD2-5A64-4B55-8A0D-998E708E7E7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A9FD2-5A64-4B55-8A0D-998E708E7E7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5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A9FD2-5A64-4B55-8A0D-998E708E7E7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0BC23D0-444A-6745-AF43-EA28B614EC1D}" type="datetimeFigureOut">
              <a:rPr lang="de-DE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24.02.2017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FE14A0E-5628-6B44-BE5F-7ECC4ABABBB1}" type="slidenum">
              <a:rPr lang="de-DE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33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9A9FD2-5A64-4B55-8A0D-998E708E7E7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1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6"/>
          <p:cNvSpPr>
            <a:spLocks noChangeArrowheads="1"/>
          </p:cNvSpPr>
          <p:nvPr userDrawn="1"/>
        </p:nvSpPr>
        <p:spPr bwMode="auto">
          <a:xfrm>
            <a:off x="107950" y="6653039"/>
            <a:ext cx="11398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1100" b="1" dirty="0">
                <a:solidFill>
                  <a:srgbClr val="95C11F"/>
                </a:solidFill>
                <a:latin typeface="Trebuchet MS" pitchFamily="34" charset="0"/>
                <a:cs typeface="Times New Roman" pitchFamily="18" charset="0"/>
              </a:rPr>
              <a:t>www.ekiba.de</a:t>
            </a:r>
          </a:p>
        </p:txBody>
      </p:sp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>
            <a:off x="2916238" y="6669360"/>
            <a:ext cx="2160587" cy="138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t>© Dr. Torsten Sternberg | </a:t>
            </a:r>
            <a:fld id="{50B40E8E-A36A-45D4-8323-30951290F742}" type="datetime1">
              <a:rPr lang="de-DE" sz="900" b="1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24.02.2017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  <a:cs typeface="+mn-cs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5364163" y="6669360"/>
            <a:ext cx="3671887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t>FR-Erbschaften.pptx | Seite  </a:t>
            </a:r>
            <a:fld id="{2E9498E2-2E94-4989-8153-D22BDEF7DBA0}" type="slidenum">
              <a:rPr lang="de-DE" sz="900" b="1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  <a:cs typeface="+mn-cs"/>
            </a:endParaRPr>
          </a:p>
        </p:txBody>
      </p:sp>
      <p:pic>
        <p:nvPicPr>
          <p:cNvPr id="1031" name="Picture 7" descr="C:\Users\Torsten Sternberg\Documents\backgroundt-0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8" b="82571"/>
          <a:stretch>
            <a:fillRect/>
          </a:stretch>
        </p:blipFill>
        <p:spPr bwMode="auto">
          <a:xfrm>
            <a:off x="6804248" y="341136"/>
            <a:ext cx="1152128" cy="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TSternberg\Documents\Fundraising\FR-Bilder\G-Diakonie_Baden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7286"/>
            <a:ext cx="1289928" cy="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Sternberg\Documents\Fundraising\EKiBa-CD\schwung\office\ekiba_schwung_4c_violet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37994" r="30901" b="1"/>
          <a:stretch/>
        </p:blipFill>
        <p:spPr bwMode="auto">
          <a:xfrm>
            <a:off x="-1" y="6048000"/>
            <a:ext cx="9144001" cy="6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361" r="309" b="1131"/>
          <a:stretch/>
        </p:blipFill>
        <p:spPr>
          <a:xfrm>
            <a:off x="0" y="454137"/>
            <a:ext cx="9144000" cy="6417498"/>
          </a:xfrm>
          <a:prstGeom prst="rect">
            <a:avLst/>
          </a:prstGeom>
        </p:spPr>
      </p:pic>
      <p:pic>
        <p:nvPicPr>
          <p:cNvPr id="5" name="Picture 7" descr="C:\Users\Torsten Sternberg\Documents\backgroundt-0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8" b="82571"/>
          <a:stretch>
            <a:fillRect/>
          </a:stretch>
        </p:blipFill>
        <p:spPr bwMode="auto">
          <a:xfrm>
            <a:off x="6804248" y="341136"/>
            <a:ext cx="1152128" cy="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rnberg\Documents\Fundraising\FR-Bilder\G-Diakonie_Baden-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7286"/>
            <a:ext cx="1289928" cy="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 kern="1200">
          <a:solidFill>
            <a:srgbClr val="005E80"/>
          </a:solidFill>
          <a:latin typeface="Trebuchet MS" pitchFamily="34" charset="0"/>
          <a:ea typeface="+mj-ea"/>
          <a:cs typeface="+mj-cs"/>
        </a:defRPr>
      </a:lvl1pPr>
      <a:lvl2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2pPr>
      <a:lvl3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3pPr>
      <a:lvl4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4pPr>
      <a:lvl5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5pPr>
      <a:lvl6pPr marL="4572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6pPr>
      <a:lvl7pPr marL="9144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7pPr>
      <a:lvl8pPr marL="13716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8pPr>
      <a:lvl9pPr marL="18288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B0D677-2BC3-4516-979A-96B5C5B9EE67}" type="slidenum">
              <a:rPr lang="de-DE">
                <a:solidFill>
                  <a:srgbClr val="000000"/>
                </a:solidFill>
                <a:latin typeface="Arial" charset="0"/>
              </a:rPr>
              <a:pPr/>
              <a:t>‹Nr.›</a:t>
            </a:fld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B0D677-2BC3-4516-979A-96B5C5B9EE67}" type="slidenum">
              <a:rPr lang="de-DE">
                <a:solidFill>
                  <a:srgbClr val="000000"/>
                </a:solidFill>
                <a:latin typeface="Arial" charset="0"/>
              </a:rPr>
              <a:pPr/>
              <a:t>‹Nr.›</a:t>
            </a:fld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6"/>
          <p:cNvSpPr>
            <a:spLocks noChangeArrowheads="1"/>
          </p:cNvSpPr>
          <p:nvPr userDrawn="1"/>
        </p:nvSpPr>
        <p:spPr bwMode="auto">
          <a:xfrm>
            <a:off x="107950" y="6653039"/>
            <a:ext cx="11398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1100" b="1" dirty="0">
                <a:solidFill>
                  <a:srgbClr val="95C11F"/>
                </a:solidFill>
                <a:latin typeface="Trebuchet MS" pitchFamily="34" charset="0"/>
                <a:cs typeface="Times New Roman" pitchFamily="18" charset="0"/>
              </a:rPr>
              <a:t>www.ekiba.de</a:t>
            </a:r>
          </a:p>
        </p:txBody>
      </p:sp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>
            <a:off x="2916238" y="6669360"/>
            <a:ext cx="2160587" cy="138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</a:rPr>
              <a:t>© Dr. Torsten Sternberg | </a:t>
            </a:r>
            <a:fld id="{50B40E8E-A36A-45D4-8323-30951290F742}" type="datetime1">
              <a:rPr lang="de-DE" sz="900" b="1" smtClean="0">
                <a:solidFill>
                  <a:srgbClr val="005E80"/>
                </a:solidFill>
                <a:latin typeface="Trebuchet MS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24.02.2017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5364163" y="6669360"/>
            <a:ext cx="3671887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</a:rPr>
              <a:t>FR-Erbschaften.pptx | Seite  </a:t>
            </a:r>
            <a:fld id="{2E9498E2-2E94-4989-8153-D22BDEF7DBA0}" type="slidenum">
              <a:rPr lang="de-DE" sz="900" b="1" smtClean="0">
                <a:solidFill>
                  <a:srgbClr val="005E80"/>
                </a:solidFill>
                <a:latin typeface="Trebuchet MS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</a:endParaRPr>
          </a:p>
        </p:txBody>
      </p:sp>
      <p:pic>
        <p:nvPicPr>
          <p:cNvPr id="1031" name="Picture 7" descr="C:\Users\Torsten Sternberg\Documents\backgroundt-0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8" b="82571"/>
          <a:stretch>
            <a:fillRect/>
          </a:stretch>
        </p:blipFill>
        <p:spPr bwMode="auto">
          <a:xfrm>
            <a:off x="6804248" y="341136"/>
            <a:ext cx="1152128" cy="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TSternberg\Documents\Fundraising\FR-Bilder\G-Diakonie_Baden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7286"/>
            <a:ext cx="1289928" cy="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Sternberg\Documents\Fundraising\EKiBa-CD\schwung\office\ekiba_schwung_4c_violet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37994" r="30901" b="1"/>
          <a:stretch/>
        </p:blipFill>
        <p:spPr bwMode="auto">
          <a:xfrm>
            <a:off x="-1" y="6048000"/>
            <a:ext cx="9144001" cy="6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B0D677-2BC3-4516-979A-96B5C5B9EE67}" type="slidenum">
              <a:rPr lang="de-DE">
                <a:solidFill>
                  <a:srgbClr val="000000"/>
                </a:solidFill>
                <a:latin typeface="Arial" charset="0"/>
              </a:rPr>
              <a:pPr/>
              <a:t>‹Nr.›</a:t>
            </a:fld>
            <a:endParaRPr lang="de-DE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/>
          <p:cNvSpPr txBox="1">
            <a:spLocks/>
          </p:cNvSpPr>
          <p:nvPr/>
        </p:nvSpPr>
        <p:spPr bwMode="auto">
          <a:xfrm>
            <a:off x="1619672" y="1622587"/>
            <a:ext cx="6768008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Segen weitergeben …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       </a:t>
            </a:r>
            <a:r>
              <a:rPr lang="de-DE" sz="2800" b="1" dirty="0" err="1" smtClean="0">
                <a:solidFill>
                  <a:srgbClr val="005E80"/>
                </a:solidFill>
                <a:latin typeface="Trebuchet MS" pitchFamily="34" charset="0"/>
              </a:rPr>
              <a:t>Erbschaftsfundraising</a:t>
            </a:r>
            <a:endParaRPr lang="de-DE" sz="2800" b="1" dirty="0" smtClean="0">
              <a:solidFill>
                <a:srgbClr val="005E80"/>
              </a:solidFill>
              <a:latin typeface="Trebuchet MS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                im kirchlichen Kontext</a:t>
            </a:r>
            <a:endParaRPr lang="de-DE" sz="28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611560" y="836712"/>
            <a:ext cx="39609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 dirty="0"/>
              <a:t>D</a:t>
            </a:r>
            <a:r>
              <a:rPr lang="de-DE" sz="2800" dirty="0" smtClean="0"/>
              <a:t>er „Markt“ (Forts.)</a:t>
            </a:r>
            <a:endParaRPr lang="de-DE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2402" y="1484784"/>
            <a:ext cx="8280078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Durchschnittlich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252.000 Euro pro Erbfall (bei einem Erben)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 90% der Fälle werden 150.000 oder weniger Euro an Geldwerten vererbt.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Hinter jedem Erbfall steht eine Lebensgeschichte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/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mit individueller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Biographie, politischen und wirtschaftlichen Rahmenbedingungen.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Erbschaften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 den neuen Bundesländern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fallen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durchschnittlich geringer aus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.</a:t>
            </a:r>
          </a:p>
          <a:p>
            <a:pPr algn="ctr" eaLnBrk="0" hangingPunct="0">
              <a:lnSpc>
                <a:spcPts val="2400"/>
              </a:lnSpc>
              <a:spcBef>
                <a:spcPts val="1200"/>
              </a:spcBef>
            </a:pP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(Quelle: Dt. Institut für Altersvorsorge: Erben in Deutschland 2015-2024; </a:t>
            </a:r>
            <a:b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                                  Berlin 2015)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611560" y="836712"/>
            <a:ext cx="39609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 dirty="0"/>
              <a:t>D</a:t>
            </a:r>
            <a:r>
              <a:rPr lang="de-DE" sz="2800" dirty="0" smtClean="0"/>
              <a:t>er „Markt“ (Forts.)</a:t>
            </a:r>
            <a:endParaRPr lang="de-DE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2402" y="1556792"/>
            <a:ext cx="828007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Potenzielle Erblasser: über 70-jährige (Kriegs- und Nachkriegsgeneration)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Potenzielle Erben: 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40- bis 64-Jährige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(Nachkriegsbabyboomer, Pillenknickgeneration)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Erbschaftsvolumen steigt nur gebremst an  (Demografie – Konsumfreudigkeit – regionale Immobilienpreise – Altersarmut – Pflegebedarf – Altersversorgung)</a:t>
            </a:r>
          </a:p>
          <a:p>
            <a:pPr marL="342900" indent="-342900" algn="r" eaLnBrk="0" hangingPunct="0">
              <a:lnSpc>
                <a:spcPts val="2400"/>
              </a:lnSpc>
              <a:spcBef>
                <a:spcPts val="1200"/>
              </a:spcBef>
            </a:pP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(Quelle</a:t>
            </a:r>
            <a: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  <a:t>: </a:t>
            </a: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Dt. Institut </a:t>
            </a:r>
            <a: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  <a:t>für Altersvorsorge: Erben in Deutschland </a:t>
            </a: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2015-2024; Berlin 2015)</a:t>
            </a:r>
            <a:endParaRPr lang="de-DE" sz="16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Zusammenhänge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5" y="1412776"/>
            <a:ext cx="5257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latin typeface="Trebuchet MS"/>
              </a:rPr>
              <a:t>Beispiel Johannesstift Berlin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650" y="2276872"/>
            <a:ext cx="7920038" cy="31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200 Testamente sind da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pro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Jahr 17 neue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pro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Jahr 15 Erbschaften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3,5 </a:t>
            </a:r>
            <a:r>
              <a:rPr lang="de-DE" sz="2400" b="1" dirty="0" err="1">
                <a:solidFill>
                  <a:srgbClr val="005E80"/>
                </a:solidFill>
                <a:latin typeface="Trebuchet MS" pitchFamily="34" charset="0"/>
              </a:rPr>
              <a:t>Mio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 €/Jahr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Aufwand: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ca.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350.000 €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ca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. 3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Arbeitstage/Testament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611560" y="1125905"/>
            <a:ext cx="59766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 dirty="0" smtClean="0"/>
              <a:t>Die Deutschen und ihr Testament</a:t>
            </a:r>
            <a:endParaRPr lang="de-DE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2402" y="1844824"/>
            <a:ext cx="7920038" cy="42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69%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der Gesamtbevölkerung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haben kein Testament aufgesetzt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43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% der über 60-Jährigen auch nicht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Mögliche Gründe: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Tabuthema Geld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Tabuthema Tod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Mangelnde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Informationen</a:t>
            </a:r>
          </a:p>
          <a:p>
            <a:pPr eaLnBrk="0" hangingPunct="0">
              <a:lnSpc>
                <a:spcPts val="3400"/>
              </a:lnSpc>
              <a:spcBef>
                <a:spcPts val="18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Literatur-Tipp: „Konfliktfrei vererben“ (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J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onas/Jonas)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755576" y="1052736"/>
            <a:ext cx="56166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de-DE" sz="2800" dirty="0" smtClean="0"/>
              <a:t>Erben </a:t>
            </a:r>
            <a:r>
              <a:rPr lang="de-DE" sz="2800" dirty="0"/>
              <a:t>und </a:t>
            </a:r>
            <a:r>
              <a:rPr lang="de-DE" sz="2800" dirty="0" smtClean="0"/>
              <a:t>Gemeinnützigkeit</a:t>
            </a:r>
            <a:endParaRPr lang="de-DE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6418" y="1700808"/>
            <a:ext cx="8280078" cy="452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Ein Zehntel der Bevölkerung in Deutschland kann sich vorstellen, sein Erbe oder einen Teil seines Erbes einem gemeinnützigen Zweck bzw. einer gemeinnützigen Organisation zu hinterlassen.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Deutlich höher fällt die Bereitschaft bei denjenigen aus, die keine Kinder haben. Innerhalb dieser Personengruppe kann sich etwa ein Drittel (34%) das gemeinnützige Vererben vorstellen.</a:t>
            </a:r>
          </a:p>
          <a:p>
            <a:pPr algn="ctr" eaLnBrk="0" hangingPunct="0">
              <a:lnSpc>
                <a:spcPts val="2000"/>
              </a:lnSpc>
              <a:spcBef>
                <a:spcPts val="1200"/>
              </a:spcBef>
            </a:pPr>
            <a: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  <a:t>Quelle: Gemeinnütziges Vererben in Deutschland, Studie im Auftrag der Initiative „Mein Erbe tut Gutes. Prinzip Apfelbaum“, Gesellschaft für Konsumforschung (GfK),</a:t>
            </a:r>
            <a:b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  <a:t>                  Berlin 2013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Dimensionen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5" y="1052736"/>
            <a:ext cx="19451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Aufgabe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16832"/>
            <a:ext cx="8208838" cy="406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Notieren Sie in kurzen Stichworten auf Kärtchen: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Haben Sie ein Testament oder nicht? Warum?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Was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wünschen Sie sich von jemandem, den Sie adoptieren würden? Welche Erwartungen haben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Sie?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Wem möchten Sie etwas vererben?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Mit wem können Sie über das Thema „Erben“ reden?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Was stört / ärgert Sie beim Thema „Erben und Vererben“? </a:t>
            </a:r>
          </a:p>
        </p:txBody>
      </p:sp>
    </p:spTree>
    <p:extLst>
      <p:ext uri="{BB962C8B-B14F-4D97-AF65-F5344CB8AC3E}">
        <p14:creationId xmlns:p14="http://schemas.microsoft.com/office/powerpoint/2010/main" val="38272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Dimensionen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340768"/>
            <a:ext cx="63376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latin typeface="Trebuchet MS"/>
              </a:rPr>
              <a:t>Wie kommt es zum letzten Willen?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6840760" cy="209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Prozess über Etappen (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zum Teil über Jahre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Informationsbedürfnis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biografische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Situation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besondere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Ereignisse</a:t>
            </a:r>
          </a:p>
        </p:txBody>
      </p:sp>
    </p:spTree>
    <p:extLst>
      <p:ext uri="{BB962C8B-B14F-4D97-AF65-F5344CB8AC3E}">
        <p14:creationId xmlns:p14="http://schemas.microsoft.com/office/powerpoint/2010/main" val="19167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Dimensionen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0616" y="764704"/>
            <a:ext cx="482548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de-DE" kern="0" dirty="0">
                <a:latin typeface="Trebuchet MS"/>
              </a:rPr>
              <a:t>Mögliche </a:t>
            </a:r>
            <a:r>
              <a:rPr lang="de-DE" kern="0" dirty="0" smtClean="0">
                <a:latin typeface="Trebuchet MS"/>
              </a:rPr>
              <a:t>Motivationslagen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de-DE" kern="0" dirty="0" smtClean="0">
                <a:latin typeface="Trebuchet MS"/>
              </a:rPr>
              <a:t>von </a:t>
            </a:r>
            <a:r>
              <a:rPr lang="de-DE" kern="0" dirty="0">
                <a:latin typeface="Trebuchet MS"/>
              </a:rPr>
              <a:t>Erblassenden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07600"/>
            <a:ext cx="7272808" cy="425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„Ablass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“, schlechtes Gewissen 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Ärger mit Verwandten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Vertrauen zur Institution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Verbindlichkeit der Beziehung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Identifizierung mit Institution und Personen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„Adoption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“  - 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Frage: Wer ist für mich da?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eigene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Ziele auf Dauer verfolgen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die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letzte Entscheidung im Leben!</a:t>
            </a:r>
          </a:p>
        </p:txBody>
      </p:sp>
    </p:spTree>
    <p:extLst>
      <p:ext uri="{BB962C8B-B14F-4D97-AF65-F5344CB8AC3E}">
        <p14:creationId xmlns:p14="http://schemas.microsoft.com/office/powerpoint/2010/main" val="225362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Dimensionen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20973" y="764704"/>
            <a:ext cx="575122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de-DE" kern="0" dirty="0">
                <a:latin typeface="Trebuchet MS"/>
              </a:rPr>
              <a:t>Beweggründe für Vermächtnisse </a:t>
            </a:r>
            <a:r>
              <a:rPr lang="de-DE" kern="0" dirty="0" smtClean="0">
                <a:latin typeface="Trebuchet MS"/>
              </a:rPr>
              <a:t> </a:t>
            </a:r>
            <a:endParaRPr lang="de-DE" kern="0" dirty="0">
              <a:latin typeface="Trebuchet MS"/>
            </a:endParaRP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de-DE" kern="0" dirty="0" smtClean="0">
                <a:latin typeface="Trebuchet MS"/>
              </a:rPr>
              <a:t>an gemeinnützige </a:t>
            </a:r>
            <a:r>
              <a:rPr lang="de-DE" kern="0" dirty="0">
                <a:latin typeface="Trebuchet MS"/>
              </a:rPr>
              <a:t>Organisationen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16832"/>
            <a:ext cx="799288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Der Wunsch, eigene Werte weiterzugeben    	20%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 Fehlen weiterer Erben 		   	    	19%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Religiosität 	   			    		19%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Der Wunsch, etwas weiterzugeben,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weil es einem gutging 	   	     			18%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Die Einschätzung, dass die Angehörigen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bereits versorgt sind	    		      		18%</a:t>
            </a:r>
          </a:p>
          <a:p>
            <a:pPr algn="ctr" eaLnBrk="0" hangingPunct="0">
              <a:lnSpc>
                <a:spcPts val="2000"/>
              </a:lnSpc>
              <a:spcBef>
                <a:spcPts val="1200"/>
              </a:spcBef>
            </a:pP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Quelle: Gemeinnütziges Vererben in Deutschland, Studie im Auftrag der Initiative „Mein Erbe tut Gutes. Prinzip Apfelbaum“, Gesellschaft für Konsumforschung (GfK), Berlin 2013</a:t>
            </a:r>
            <a:endParaRPr lang="de-DE" sz="16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1916832"/>
            <a:ext cx="799288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D330E0"/>
                </a:solidFill>
                <a:latin typeface="Trebuchet MS" pitchFamily="34" charset="0"/>
              </a:rPr>
              <a:t>Der Wunsch, eigene Werte weiterzugeben    	20%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 Fehlen weiterer Erben 		   	    	19%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D330E0"/>
                </a:solidFill>
                <a:latin typeface="Trebuchet MS" pitchFamily="34" charset="0"/>
              </a:rPr>
              <a:t>Religiosität 	   			    		19%</a:t>
            </a:r>
          </a:p>
        </p:txBody>
      </p:sp>
    </p:spTree>
    <p:extLst>
      <p:ext uri="{BB962C8B-B14F-4D97-AF65-F5344CB8AC3E}">
        <p14:creationId xmlns:p14="http://schemas.microsoft.com/office/powerpoint/2010/main" val="25244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100" b="1" dirty="0">
                <a:solidFill>
                  <a:srgbClr val="FFFFFF"/>
                </a:solidFill>
                <a:latin typeface="Trebuchet MS" pitchFamily="34" charset="0"/>
              </a:rPr>
              <a:t>Kommunikationshindernisse</a:t>
            </a:r>
            <a:endParaRPr lang="de-DE" alt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1800" y="1190625"/>
            <a:ext cx="19240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Tabuthema Tod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71775" y="836613"/>
            <a:ext cx="35131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>
                <a:solidFill>
                  <a:srgbClr val="005E80"/>
                </a:solidFill>
                <a:latin typeface="Trebuchet MS" pitchFamily="34" charset="0"/>
              </a:rPr>
              <a:t>emotional belastend,</a:t>
            </a:r>
            <a:br>
              <a:rPr lang="de-DE" altLang="de-DE" sz="2400" b="1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altLang="de-DE" sz="2400" b="1">
                <a:solidFill>
                  <a:srgbClr val="005E80"/>
                </a:solidFill>
                <a:latin typeface="Trebuchet MS" pitchFamily="34" charset="0"/>
              </a:rPr>
              <a:t>wird totgeschwiegen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40425" y="1916113"/>
            <a:ext cx="28797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>
                <a:solidFill>
                  <a:srgbClr val="005E80"/>
                </a:solidFill>
                <a:latin typeface="Trebuchet MS" pitchFamily="34" charset="0"/>
              </a:rPr>
              <a:t>sich auf Seiten des Diakonischen Werkes / der Kirche zurücknehmen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2574925"/>
            <a:ext cx="2160588" cy="126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„Über Geld spricht man nicht</a:t>
            </a:r>
            <a: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!“</a:t>
            </a:r>
            <a:endParaRPr lang="de-DE" alt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850" y="4392613"/>
            <a:ext cx="2519363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Begriff „Erbschafts-  Marketing</a:t>
            </a: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“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90875" y="5293270"/>
            <a:ext cx="2173288" cy="8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Rücksicht auf Angehörige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08675" y="4437063"/>
            <a:ext cx="2911475" cy="8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Das Scherflein der armen Witwe!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983979" y="2912988"/>
            <a:ext cx="25241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800" b="1" dirty="0">
                <a:solidFill>
                  <a:srgbClr val="7030A0"/>
                </a:solidFill>
                <a:latin typeface="Trebuchet MS" pitchFamily="34" charset="0"/>
              </a:rPr>
              <a:t>„Die wollen</a:t>
            </a:r>
            <a:br>
              <a:rPr lang="de-DE" altLang="de-DE" sz="2800" b="1" dirty="0">
                <a:solidFill>
                  <a:srgbClr val="7030A0"/>
                </a:solidFill>
                <a:latin typeface="Trebuchet MS" pitchFamily="34" charset="0"/>
              </a:rPr>
            </a:br>
            <a:r>
              <a:rPr lang="de-DE" altLang="de-DE" sz="2800" b="1" dirty="0">
                <a:solidFill>
                  <a:srgbClr val="7030A0"/>
                </a:solidFill>
                <a:latin typeface="Trebuchet MS" pitchFamily="34" charset="0"/>
              </a:rPr>
              <a:t>  doch nur</a:t>
            </a:r>
            <a:br>
              <a:rPr lang="de-DE" altLang="de-DE" sz="2800" b="1" dirty="0">
                <a:solidFill>
                  <a:srgbClr val="7030A0"/>
                </a:solidFill>
                <a:latin typeface="Trebuchet MS" pitchFamily="34" charset="0"/>
              </a:rPr>
            </a:br>
            <a:r>
              <a:rPr lang="de-DE" altLang="de-DE" sz="2800" b="1" dirty="0">
                <a:solidFill>
                  <a:srgbClr val="7030A0"/>
                </a:solidFill>
                <a:latin typeface="Trebuchet MS" pitchFamily="34" charset="0"/>
              </a:rPr>
              <a:t>    mein Geld!“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rgbClr val="FFFFFF"/>
                </a:solidFill>
                <a:latin typeface="Trebuchet MS" pitchFamily="34" charset="0"/>
              </a:rPr>
              <a:t>zur Person</a:t>
            </a:r>
          </a:p>
          <a:p>
            <a:pPr eaLnBrk="1" hangingPunct="1">
              <a:spcBef>
                <a:spcPct val="50000"/>
              </a:spcBef>
            </a:pPr>
            <a:endParaRPr lang="de-DE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5" y="1566863"/>
            <a:ext cx="655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Erfahrungshintergründe …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650" y="2430463"/>
            <a:ext cx="7920038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Selbständiger im Sportmarketing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Gemeindepfarrer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Religionslehrer und Bezirksjugendpfarrer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landeskirchlicher Beauftragter für Sport und Vereine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Führungsakademie des Landes Baden-Württemberg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Gemeindeberatung und Fundraising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wnloadHORNBACH TV-Spot - Und was bleibt von D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050" y="3140968"/>
            <a:ext cx="3269625" cy="1839164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1501" y="612000"/>
            <a:ext cx="4682499" cy="5857039"/>
          </a:xfrm>
          <a:prstGeom prst="rect">
            <a:avLst/>
          </a:prstGeom>
        </p:spPr>
      </p:pic>
      <p:pic>
        <p:nvPicPr>
          <p:cNvPr id="2" name="Grafik 1" descr="FR-Erbschaften-Agentur-Konzept_MuK.pdf - Adobe Rea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612000"/>
            <a:ext cx="4135272" cy="5857039"/>
          </a:xfrm>
          <a:prstGeom prst="rect">
            <a:avLst/>
          </a:prstGeom>
        </p:spPr>
      </p:pic>
      <p:sp>
        <p:nvSpPr>
          <p:cNvPr id="5" name="Abgerundete rechteckige Legende 4"/>
          <p:cNvSpPr/>
          <p:nvPr/>
        </p:nvSpPr>
        <p:spPr>
          <a:xfrm>
            <a:off x="6825863" y="4725144"/>
            <a:ext cx="2016224" cy="720080"/>
          </a:xfrm>
          <a:prstGeom prst="wedgeRoundRectCallout">
            <a:avLst>
              <a:gd name="adj1" fmla="val 31104"/>
              <a:gd name="adj2" fmla="val 1344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Thema steht im Vordergrund!</a:t>
            </a: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Institutionen nur </a:t>
            </a:r>
            <a:b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„Garanten für Seriosität“!</a:t>
            </a:r>
            <a:endParaRPr lang="de-DE" sz="1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undraising\Hornbach-Herbstkampag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68" y="533759"/>
            <a:ext cx="4598432" cy="55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Fundraising\Hornbach-Trep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415463" cy="55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8008">
            <a:off x="-85052" y="547588"/>
            <a:ext cx="4933507" cy="6129224"/>
          </a:xfrm>
          <a:prstGeom prst="rect">
            <a:avLst/>
          </a:prstGeom>
        </p:spPr>
      </p:pic>
      <p:pic>
        <p:nvPicPr>
          <p:cNvPr id="9" name="Grafik 8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/>
          <a:stretch/>
        </p:blipFill>
        <p:spPr>
          <a:xfrm rot="21387895">
            <a:off x="4617704" y="243071"/>
            <a:ext cx="4627242" cy="61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000"/>
            <a:ext cx="4558480" cy="5661198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9" y="611999"/>
            <a:ext cx="4549797" cy="56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000"/>
            <a:ext cx="4558131" cy="5669447"/>
          </a:xfrm>
          <a:prstGeom prst="rect">
            <a:avLst/>
          </a:prstGeom>
        </p:spPr>
      </p:pic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11999"/>
            <a:ext cx="4554717" cy="56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"/>
          <a:stretch/>
        </p:blipFill>
        <p:spPr>
          <a:xfrm rot="21364637">
            <a:off x="-195444" y="663779"/>
            <a:ext cx="4702337" cy="6040452"/>
          </a:xfrm>
          <a:prstGeom prst="rect">
            <a:avLst/>
          </a:prstGeom>
        </p:spPr>
      </p:pic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3581">
            <a:off x="4469386" y="336676"/>
            <a:ext cx="4896544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000"/>
            <a:ext cx="4558481" cy="5661198"/>
          </a:xfrm>
          <a:prstGeom prst="rect">
            <a:avLst/>
          </a:prstGeom>
        </p:spPr>
      </p:pic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12000"/>
            <a:ext cx="4541114" cy="56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9869">
            <a:off x="-3361" y="802953"/>
            <a:ext cx="4641144" cy="5746178"/>
          </a:xfrm>
          <a:prstGeom prst="rect">
            <a:avLst/>
          </a:prstGeom>
        </p:spPr>
      </p:pic>
      <p:pic>
        <p:nvPicPr>
          <p:cNvPr id="6" name="Grafik 5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916">
            <a:off x="4631899" y="516995"/>
            <a:ext cx="4611538" cy="572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2276">
            <a:off x="-143146" y="403979"/>
            <a:ext cx="4933056" cy="6156833"/>
          </a:xfrm>
          <a:prstGeom prst="rect">
            <a:avLst/>
          </a:prstGeom>
        </p:spPr>
      </p:pic>
      <p:pic>
        <p:nvPicPr>
          <p:cNvPr id="8" name="Grafik 7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/>
          <a:stretch/>
        </p:blipFill>
        <p:spPr>
          <a:xfrm rot="21402313">
            <a:off x="4742640" y="229047"/>
            <a:ext cx="4518334" cy="60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5"/>
          <a:stretch/>
        </p:blipFill>
        <p:spPr>
          <a:xfrm rot="21426859">
            <a:off x="-74262" y="770160"/>
            <a:ext cx="4550570" cy="5893742"/>
          </a:xfrm>
          <a:prstGeom prst="rect">
            <a:avLst/>
          </a:prstGeom>
        </p:spPr>
      </p:pic>
      <p:pic>
        <p:nvPicPr>
          <p:cNvPr id="7" name="Grafik 6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1373">
            <a:off x="4427006" y="493892"/>
            <a:ext cx="4752396" cy="5922356"/>
          </a:xfrm>
          <a:prstGeom prst="rect">
            <a:avLst/>
          </a:prstGeom>
        </p:spPr>
      </p:pic>
      <p:sp>
        <p:nvSpPr>
          <p:cNvPr id="9" name="Abgerundete rechteckige Legende 8"/>
          <p:cNvSpPr/>
          <p:nvPr/>
        </p:nvSpPr>
        <p:spPr>
          <a:xfrm>
            <a:off x="246172" y="1916832"/>
            <a:ext cx="3202906" cy="1923989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Grafi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2060848"/>
            <a:ext cx="2921534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bgerundete rechteckige Legende 10"/>
          <p:cNvSpPr/>
          <p:nvPr/>
        </p:nvSpPr>
        <p:spPr>
          <a:xfrm flipV="1">
            <a:off x="4738234" y="2180711"/>
            <a:ext cx="3146134" cy="1067510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0" name="Grafik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2250000"/>
            <a:ext cx="2952328" cy="930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28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chemeClr val="bg1"/>
                </a:solidFill>
                <a:latin typeface="Trebuchet MS" pitchFamily="34" charset="0"/>
              </a:rPr>
              <a:t>Ablauf</a:t>
            </a:r>
            <a:endParaRPr lang="de-DE" sz="1100" b="1" dirty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11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5650" y="1700609"/>
            <a:ext cx="7561263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Vorstellungsrunde einmal anders 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wei Geschichten zum Einstieg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Grundinformationen zu „Erben und Vererben“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der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Blick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auf mich selbst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 Projekt „Was bleibt.“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Strategie und Planung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Wie geht‘s weiter? 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494">
            <a:off x="12514" y="499814"/>
            <a:ext cx="4746651" cy="58623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95">
            <a:off x="4503322" y="216415"/>
            <a:ext cx="4797116" cy="59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09089">
            <a:off x="-106323" y="762031"/>
            <a:ext cx="4778188" cy="5904604"/>
          </a:xfrm>
          <a:prstGeom prst="rect">
            <a:avLst/>
          </a:prstGeom>
        </p:spPr>
      </p:pic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8675">
            <a:off x="4653337" y="354351"/>
            <a:ext cx="4568749" cy="59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4773">
            <a:off x="-69365" y="685269"/>
            <a:ext cx="4815931" cy="6006075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40498">
            <a:off x="4287512" y="362923"/>
            <a:ext cx="4848810" cy="60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45" y="0"/>
            <a:ext cx="3402846" cy="4221088"/>
          </a:xfrm>
          <a:prstGeom prst="rect">
            <a:avLst/>
          </a:prstGeom>
        </p:spPr>
      </p:pic>
      <p:pic>
        <p:nvPicPr>
          <p:cNvPr id="7" name="Grafik 6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5240" y="7180"/>
            <a:ext cx="3380175" cy="4213908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883"/>
          <a:stretch/>
        </p:blipFill>
        <p:spPr>
          <a:xfrm rot="309798">
            <a:off x="5286612" y="2000598"/>
            <a:ext cx="3679711" cy="48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42369">
            <a:off x="-5133" y="489752"/>
            <a:ext cx="4672719" cy="5785271"/>
          </a:xfrm>
          <a:prstGeom prst="rect">
            <a:avLst/>
          </a:prstGeom>
        </p:spPr>
      </p:pic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496">
            <a:off x="4378294" y="619411"/>
            <a:ext cx="4592627" cy="56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Sternberg\Documents\Fundraising\FR-Erbschaften\Nachlass-Fundraising_Massnah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8531" y1="871" x2="71119" y2="1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223"/>
          <a:stretch/>
        </p:blipFill>
        <p:spPr bwMode="auto">
          <a:xfrm>
            <a:off x="251520" y="1217490"/>
            <a:ext cx="8640960" cy="4784632"/>
          </a:xfrm>
          <a:prstGeom prst="rect">
            <a:avLst/>
          </a:prstGeom>
          <a:noFill/>
          <a:extLst/>
        </p:spPr>
      </p:pic>
      <p:sp>
        <p:nvSpPr>
          <p:cNvPr id="2765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prstClr val="white"/>
                </a:solidFill>
                <a:latin typeface="Trebuchet MS" pitchFamily="34" charset="0"/>
              </a:rPr>
              <a:t>Module des Erbschaftsmarketing</a:t>
            </a:r>
            <a:endParaRPr lang="de-DE" sz="1100" dirty="0">
              <a:solidFill>
                <a:prstClr val="white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FR-Erbschaften-DW_EKiBa-Flyer-2013-09-11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4514"/>
            <a:ext cx="9137850" cy="45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353">
            <a:off x="238307" y="2363689"/>
            <a:ext cx="6012368" cy="28445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656">
            <a:off x="5940152" y="126148"/>
            <a:ext cx="2416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2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Sternberg\Documents\Fundraising\FR-Erbschaften\Nachlass-Fundraising_Seite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755">
            <a:off x="140934" y="404839"/>
            <a:ext cx="2423387" cy="49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Sternberg\Documents\Fundraising\FR-Erbschaften\Nachlass-Fundraising_Seite_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221">
            <a:off x="2648579" y="154909"/>
            <a:ext cx="2474718" cy="49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Sternberg\Documents\Fundraising\FR-Erbschaften\Nachlass-Fundraising_Seite_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44" y="480188"/>
            <a:ext cx="4502656" cy="63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Sternberg\Documents\Fundraising\FR-Bilder\FR-Bilder-2013-10-21-Erbschaftsfundraising-Synode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968"/>
            <a:ext cx="9144000" cy="68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Annäherung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5" y="1340768"/>
            <a:ext cx="19451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Aufgabe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820883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Schauen Sie sich den Ratgeber einige Minuten an.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Notieren Sie Ihre ersten Assoziationen und Gedanken.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Stellen Sie anschließend Ihre Eindrücke kurz vor.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Stellen Sie sich kurz persönlich vor: 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Wer sind Sie?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Wo kommen Sie her?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Was ist Ihr Interesse am Thema?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ternberg\Documents\Fundraising\FR-Bilder\FR-Bilder-2013-10-21-Erbschaftsfundraising-Synode-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4" y="260648"/>
            <a:ext cx="9144000" cy="63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Sternberg\Documents\Fundraising\FR-Bilder\FR-Bilder-2013-10-21-Erbschaftsfundraising-Synode-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024" y="116632"/>
            <a:ext cx="91610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Sternberg\Documents\Fundraising\FR-Bilder\FR-Bilder-2013-10-21-Erbschaftsfundraising-Synode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825"/>
            <a:ext cx="9144000" cy="609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as bleibt. – Home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1036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7164288" y="2060848"/>
            <a:ext cx="510952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6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Infobrief-2016_1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74">
            <a:off x="4641608" y="744008"/>
            <a:ext cx="4139007" cy="5812223"/>
          </a:xfrm>
          <a:prstGeom prst="rect">
            <a:avLst/>
          </a:prstGeom>
        </p:spPr>
      </p:pic>
      <p:pic>
        <p:nvPicPr>
          <p:cNvPr id="4" name="Grafik 3" descr="FR-Erbschaften-DW_EKiBa-Infobrief-2016_1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38355">
            <a:off x="270159" y="364854"/>
            <a:ext cx="4217535" cy="59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5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FR-Erbschaften-DW_Ekiba-Trauerbroschüre-Entwurf-2015-09-17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"/>
          <a:stretch/>
        </p:blipFill>
        <p:spPr>
          <a:xfrm rot="241651">
            <a:off x="4347540" y="635937"/>
            <a:ext cx="4858212" cy="6082051"/>
          </a:xfrm>
          <a:prstGeom prst="rect">
            <a:avLst/>
          </a:prstGeom>
        </p:spPr>
      </p:pic>
      <p:pic>
        <p:nvPicPr>
          <p:cNvPr id="6" name="Grafik 5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9662">
            <a:off x="12415" y="162415"/>
            <a:ext cx="4630556" cy="59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9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8362">
            <a:off x="-2530" y="198714"/>
            <a:ext cx="6199441" cy="3809767"/>
          </a:xfrm>
          <a:prstGeom prst="rect">
            <a:avLst/>
          </a:prstGeom>
        </p:spPr>
      </p:pic>
      <p:pic>
        <p:nvPicPr>
          <p:cNvPr id="3" name="Grafik 2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3010">
            <a:off x="3220701" y="3291398"/>
            <a:ext cx="6135379" cy="36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6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Trauerbroschüre-Entwurf-2015-09-17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5" y="404664"/>
            <a:ext cx="909713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Trauerbroschüre-Entwurf-2015-09-17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5659" r="1715" b="7752"/>
          <a:stretch/>
        </p:blipFill>
        <p:spPr>
          <a:xfrm>
            <a:off x="-4689" y="476672"/>
            <a:ext cx="9148689" cy="56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6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R-Erbschaften-DW_Ekiba-Trauerbroschüre-Entwurf-2015-09-17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6" y="476672"/>
            <a:ext cx="914280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5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Annäherungen</a:t>
            </a:r>
            <a:endParaRPr lang="de-DE" sz="1100" b="1" dirty="0">
              <a:solidFill>
                <a:srgbClr val="FFFFFF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566863"/>
            <a:ext cx="7993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Erbschaften: 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de-DE" kern="0" dirty="0" smtClean="0">
                <a:latin typeface="Trebuchet MS"/>
              </a:rPr>
              <a:t>ein </a:t>
            </a:r>
            <a:r>
              <a:rPr lang="de-DE" kern="0" dirty="0">
                <a:latin typeface="Trebuchet MS"/>
              </a:rPr>
              <a:t>Minenfeld in der Gemeinde</a:t>
            </a:r>
            <a:r>
              <a:rPr lang="de-DE" kern="0" dirty="0" smtClean="0">
                <a:latin typeface="Trebuchet MS"/>
              </a:rPr>
              <a:t>?!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19136" y="3343990"/>
            <a:ext cx="5004992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Zwei Geschichten zum Einstieg </a:t>
            </a:r>
          </a:p>
          <a:p>
            <a:pPr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und als Problemanzeigen 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212"/>
          <a:stretch/>
        </p:blipFill>
        <p:spPr>
          <a:xfrm>
            <a:off x="168254" y="968781"/>
            <a:ext cx="8652218" cy="463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43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prstClr val="white"/>
                </a:solidFill>
                <a:latin typeface="Trebuchet MS" pitchFamily="34" charset="0"/>
              </a:rPr>
              <a:t>Gesamtkonzept</a:t>
            </a:r>
            <a:endParaRPr lang="de-DE" sz="1100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83096" y="764704"/>
            <a:ext cx="640918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Das haben Sie sich jetzt verdient ...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851920" y="5589240"/>
            <a:ext cx="345638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… und dann: Pause!</a:t>
            </a:r>
          </a:p>
        </p:txBody>
      </p:sp>
      <p:pic>
        <p:nvPicPr>
          <p:cNvPr id="8" name="Grafik 7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31611">
            <a:off x="742452" y="1718690"/>
            <a:ext cx="3104033" cy="3882636"/>
          </a:xfrm>
          <a:prstGeom prst="rect">
            <a:avLst/>
          </a:prstGeom>
        </p:spPr>
      </p:pic>
      <p:pic>
        <p:nvPicPr>
          <p:cNvPr id="9" name="Grafik 8" descr="FR-Erbschaften-DW_EKiBa-Flyer-2013-09-11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5541">
            <a:off x="6082476" y="1526811"/>
            <a:ext cx="2019605" cy="4031122"/>
          </a:xfrm>
          <a:prstGeom prst="rect">
            <a:avLst/>
          </a:prstGeom>
        </p:spPr>
      </p:pic>
      <p:pic>
        <p:nvPicPr>
          <p:cNvPr id="2" name="Grafik 1" descr="FR-Erbschaften-DW_EKiBa-Magnete-2013-09-30 - PDF-XChange View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2204864"/>
            <a:ext cx="1218420" cy="1226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340768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latin typeface="Trebuchet MS"/>
              </a:rPr>
              <a:t>Grundaufgaben des </a:t>
            </a:r>
            <a:r>
              <a:rPr lang="de-DE" kern="0" dirty="0" err="1">
                <a:latin typeface="Trebuchet MS"/>
              </a:rPr>
              <a:t>Erbschaftsfundraising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8208838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Interesse am Thema wecken, </a:t>
            </a:r>
            <a:r>
              <a:rPr 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Ent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-Tabuisierung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Information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Einstellungsänderung bei Ablehnenden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Bestätigung der Entschlossenen</a:t>
            </a:r>
          </a:p>
          <a:p>
            <a:pPr eaLnBrk="0" hangingPunct="0">
              <a:lnSpc>
                <a:spcPts val="2000"/>
              </a:lnSpc>
              <a:spcBef>
                <a:spcPts val="0"/>
              </a:spcBef>
            </a:pPr>
            <a:endParaRPr lang="de-DE" sz="2400" b="1" dirty="0" smtClean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vor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allem bei den Älteren! Denn: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sind „näher dran“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sind ablehnender</a:t>
            </a:r>
          </a:p>
        </p:txBody>
      </p:sp>
    </p:spTree>
    <p:extLst>
      <p:ext uri="{BB962C8B-B14F-4D97-AF65-F5344CB8AC3E}">
        <p14:creationId xmlns:p14="http://schemas.microsoft.com/office/powerpoint/2010/main" val="30073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124744"/>
            <a:ext cx="24221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Zielgruppen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08026"/>
            <a:ext cx="820883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Interne: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Spendende, Stifter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Fördervereinsmitglieder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Mitarbeitende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Ruheständler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Führungskräfte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Angehörige von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Erblassenden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0616" y="1340768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Zielgruppen (Forts.)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346796"/>
            <a:ext cx="8208838" cy="26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Externe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Rechtanwälte, Notare,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Steuerberater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Bestatter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Journalisten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smtClean="0">
                <a:solidFill>
                  <a:srgbClr val="005E80"/>
                </a:solidFill>
                <a:latin typeface="Trebuchet MS" pitchFamily="34" charset="0"/>
              </a:rPr>
              <a:t>Prominente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als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anregende Vorbilder (</a:t>
            </a:r>
            <a:r>
              <a:rPr 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Testimonials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0616" y="980728"/>
            <a:ext cx="62656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Konsequenzen für das Konzept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16633"/>
            <a:ext cx="7128792" cy="42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ohlüberlegte Grundsatzentscheidung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langfristige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Strategie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dauerhafte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Strukturen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Integration in Gesamtkonzept Fundraising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gesicherte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und gepflegte Datenlage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Hintergrundinfos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Spenderhistorie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Kontakthistorie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341929"/>
            <a:ext cx="66247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Konsequenzen für das Konzept (Forts.)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634" y="2132657"/>
            <a:ext cx="8208838" cy="36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klare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Zuständigkeit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klare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Prozesse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klare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Angebote für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Zwecke von Erbschaften und Vermächtnissen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klares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Serviceangebot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persönliche 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Beziehungspflege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freie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Entscheidung erleichtern – nicht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drängen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340768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Drum prüfe, wer sich ewig bindet …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8208838" cy="31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Welche Erwartungen haben wir an Erblasser?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Welche haben Erblasser an uns?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Haben wir die Ressourcen?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Haben wir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die erforderlichen Kompetenzen?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Haben wir ein Netzwerk von Kompetenzen?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Können wir die Versprechen halten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?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Strategie und Planung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" name="Grafik 2" descr="FR-Erbschaften-DW_EKiBa-Arbeitshilfe-2013-11-07-Entwurf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5018">
            <a:off x="2906010" y="930815"/>
            <a:ext cx="3611493" cy="5198710"/>
          </a:xfrm>
          <a:prstGeom prst="rect">
            <a:avLst/>
          </a:prstGeom>
          <a:ln w="15875">
            <a:solidFill>
              <a:srgbClr val="B7401F"/>
            </a:solidFill>
          </a:ln>
        </p:spPr>
      </p:pic>
    </p:spTree>
    <p:extLst>
      <p:ext uri="{BB962C8B-B14F-4D97-AF65-F5344CB8AC3E}">
        <p14:creationId xmlns:p14="http://schemas.microsoft.com/office/powerpoint/2010/main" val="35009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539552" y="764704"/>
            <a:ext cx="43934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1. Interesse wecken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568" y="1509216"/>
            <a:ext cx="8208838" cy="42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Impulse geben (Positiv-Beispiele)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Mund-zu-Mund-Propaganda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redaktionelle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Beiträge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(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Erbrechts-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) Veranstaltungen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Nachrufe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(als Dank nach 1 Jahr)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Kontaktdaten speichern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Nachhaken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gute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Zeit dafür: Winter/Frühling</a:t>
            </a:r>
          </a:p>
        </p:txBody>
      </p:sp>
    </p:spTree>
    <p:extLst>
      <p:ext uri="{BB962C8B-B14F-4D97-AF65-F5344CB8AC3E}">
        <p14:creationId xmlns:p14="http://schemas.microsoft.com/office/powerpoint/2010/main" val="29304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err="1" smtClean="0">
                <a:solidFill>
                  <a:schemeClr val="bg1"/>
                </a:solidFill>
                <a:latin typeface="Trebuchet MS" pitchFamily="34" charset="0"/>
              </a:rPr>
              <a:t>Institutional</a:t>
            </a:r>
            <a:r>
              <a:rPr lang="de-DE" sz="11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  <a:latin typeface="Trebuchet MS" pitchFamily="34" charset="0"/>
              </a:rPr>
              <a:t>Readiness</a:t>
            </a:r>
            <a:endParaRPr lang="de-DE" sz="11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850">
            <a:off x="1547813" y="1558925"/>
            <a:ext cx="40322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5"/>
          <p:cNvSpPr txBox="1">
            <a:spLocks/>
          </p:cNvSpPr>
          <p:nvPr/>
        </p:nvSpPr>
        <p:spPr bwMode="auto">
          <a:xfrm>
            <a:off x="6389115" y="2613819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Mitarbeitende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 bwMode="auto">
          <a:xfrm>
            <a:off x="1980456" y="14340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Visionen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4601935" y="5589240"/>
            <a:ext cx="2634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Gebäudezustand 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10" name="Inhaltsplatzhalter 5"/>
          <p:cNvSpPr txBox="1">
            <a:spLocks/>
          </p:cNvSpPr>
          <p:nvPr/>
        </p:nvSpPr>
        <p:spPr bwMode="auto">
          <a:xfrm>
            <a:off x="5113313" y="1618952"/>
            <a:ext cx="1258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Projekte</a:t>
            </a:r>
          </a:p>
        </p:txBody>
      </p:sp>
      <p:sp>
        <p:nvSpPr>
          <p:cNvPr id="11" name="Inhaltsplatzhalter 5"/>
          <p:cNvSpPr txBox="1">
            <a:spLocks/>
          </p:cNvSpPr>
          <p:nvPr/>
        </p:nvSpPr>
        <p:spPr bwMode="auto">
          <a:xfrm>
            <a:off x="4864100" y="4076700"/>
            <a:ext cx="1868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b="1">
                <a:solidFill>
                  <a:srgbClr val="005E80"/>
                </a:solidFill>
                <a:latin typeface="Trebuchet MS" pitchFamily="34" charset="0"/>
              </a:rPr>
              <a:t>Fundraising 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6588125" y="4437112"/>
            <a:ext cx="576263" cy="251569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6588125" y="3932235"/>
            <a:ext cx="576263" cy="216844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16" name="Inhaltsplatzhalter 5"/>
          <p:cNvSpPr txBox="1">
            <a:spLocks/>
          </p:cNvSpPr>
          <p:nvPr/>
        </p:nvSpPr>
        <p:spPr bwMode="auto">
          <a:xfrm>
            <a:off x="7308304" y="3669655"/>
            <a:ext cx="12969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300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Formen</a:t>
            </a:r>
          </a:p>
        </p:txBody>
      </p:sp>
      <p:sp>
        <p:nvSpPr>
          <p:cNvPr id="17" name="Inhaltsplatzhalter 5"/>
          <p:cNvSpPr txBox="1">
            <a:spLocks/>
          </p:cNvSpPr>
          <p:nvPr/>
        </p:nvSpPr>
        <p:spPr bwMode="auto">
          <a:xfrm>
            <a:off x="7307833" y="4437112"/>
            <a:ext cx="158464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300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Methoden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19" name="Inhaltsplatzhalter 5"/>
          <p:cNvSpPr txBox="1">
            <a:spLocks/>
          </p:cNvSpPr>
          <p:nvPr/>
        </p:nvSpPr>
        <p:spPr bwMode="auto">
          <a:xfrm>
            <a:off x="3275856" y="945724"/>
            <a:ext cx="238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Ziele/Strategien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20" name="Inhaltsplatzhalter 5"/>
          <p:cNvSpPr txBox="1">
            <a:spLocks/>
          </p:cNvSpPr>
          <p:nvPr/>
        </p:nvSpPr>
        <p:spPr bwMode="auto">
          <a:xfrm>
            <a:off x="975380" y="5354632"/>
            <a:ext cx="23004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Öffentlichkeits-arbeit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21" name="Inhaltsplatzhalter 5"/>
          <p:cNvSpPr txBox="1">
            <a:spLocks/>
          </p:cNvSpPr>
          <p:nvPr/>
        </p:nvSpPr>
        <p:spPr bwMode="auto">
          <a:xfrm>
            <a:off x="201473" y="1875631"/>
            <a:ext cx="15478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Emotionen</a:t>
            </a:r>
            <a:b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(80 %!)</a:t>
            </a:r>
          </a:p>
        </p:txBody>
      </p:sp>
      <p:sp>
        <p:nvSpPr>
          <p:cNvPr id="22" name="Inhaltsplatzhalter 5"/>
          <p:cNvSpPr txBox="1">
            <a:spLocks/>
          </p:cNvSpPr>
          <p:nvPr/>
        </p:nvSpPr>
        <p:spPr bwMode="auto">
          <a:xfrm>
            <a:off x="395536" y="4193564"/>
            <a:ext cx="20048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Geber-Orientierung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683096" y="753014"/>
            <a:ext cx="496902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1. Interesse wecken (Forts.)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1506334"/>
            <a:ext cx="7992814" cy="45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Vortragsreihen zu Themen des 3. Lebensabschnitts: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Mobilität und Pflege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Patientenverfügung und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Betreuungsvollmacht</a:t>
            </a:r>
            <a:endParaRPr lang="de-DE" sz="2400" b="1" dirty="0" smtClean="0">
              <a:solidFill>
                <a:srgbClr val="005E80"/>
              </a:solidFill>
              <a:latin typeface="Trebuchet MS" pitchFamily="34" charset="0"/>
            </a:endParaRP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Demenz / Alzheimer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Erben und Vererben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Was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zählt, ist das gelebte Leben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(</a:t>
            </a:r>
            <a:r>
              <a:rPr 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theol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. Aspekte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)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gesunde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Ernährung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generationsübergreifende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Wohnmodelle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>
                <a:solidFill>
                  <a:srgbClr val="005E80"/>
                </a:solidFill>
                <a:latin typeface="Trebuchet MS" pitchFamily="34" charset="0"/>
              </a:rPr>
              <a:t>d</a:t>
            </a:r>
            <a:r>
              <a:rPr lang="de-DE" sz="2400" b="1" smtClean="0">
                <a:solidFill>
                  <a:srgbClr val="005E80"/>
                </a:solidFill>
                <a:latin typeface="Trebuchet MS" pitchFamily="34" charset="0"/>
              </a:rPr>
              <a:t>en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Horizont weiten durch Reisen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ts val="0"/>
              </a:spcBef>
              <a:buFont typeface="Symbol" pitchFamily="18" charset="2"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…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Wanderausstellung (Citykirchen, Veranstaltungsorte?)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683096" y="753014"/>
            <a:ext cx="496902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1. Interesse wecken (Forts.)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1506334"/>
            <a:ext cx="7992814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10000"/>
              </a:lnSpc>
              <a:spcBef>
                <a:spcPts val="6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eigene Ideen entwickeln: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Predigtreihen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regionale Schatzkästchen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Grafik 1" descr="FR-Erbschaften-DW_EKiBa-Homepage-Download_intern-Praxis-regionale_Schatzkiste-Flyer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3068960"/>
            <a:ext cx="4197471" cy="2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Homepage-Download_intern-Praxis-Veranstaltungsreihe_Hattingen-Witten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7056">
            <a:off x="68670" y="213200"/>
            <a:ext cx="2415782" cy="5052857"/>
          </a:xfrm>
          <a:prstGeom prst="rect">
            <a:avLst/>
          </a:prstGeom>
        </p:spPr>
      </p:pic>
      <p:pic>
        <p:nvPicPr>
          <p:cNvPr id="4" name="Grafik 3" descr="FR-Erbschaften-DW_EKiBa-Homepage-Download_intern-Praxis-Veranstaltungsreihe_Hattingen-Witten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/>
          <a:stretch/>
        </p:blipFill>
        <p:spPr>
          <a:xfrm rot="21425232">
            <a:off x="2443385" y="101593"/>
            <a:ext cx="2370569" cy="5050534"/>
          </a:xfrm>
          <a:prstGeom prst="rect">
            <a:avLst/>
          </a:prstGeom>
        </p:spPr>
      </p:pic>
      <p:pic>
        <p:nvPicPr>
          <p:cNvPr id="5" name="Grafik 4" descr="FR-Erbschaften-DW_EKiBa-Homepage-Download_intern-Praxis-Veranstaltungsreihe_Hattingen-Witten - PDF-XChange View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9671" r="61229" b="22410"/>
          <a:stretch/>
        </p:blipFill>
        <p:spPr>
          <a:xfrm rot="173794">
            <a:off x="4701362" y="1597256"/>
            <a:ext cx="4583784" cy="52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Homepage-Download_intern-Praxis-Veranstaltungsreihe_Hattingen-Witten - PDF-XChange View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0247">
            <a:off x="17388" y="927803"/>
            <a:ext cx="5685957" cy="3966883"/>
          </a:xfrm>
          <a:prstGeom prst="rect">
            <a:avLst/>
          </a:prstGeom>
        </p:spPr>
      </p:pic>
      <p:pic>
        <p:nvPicPr>
          <p:cNvPr id="5" name="Grafik 4" descr="FR-Erbschaften-DW_EKiBa-Homepage-Download_intern-Praxis-Veranstaltungsreihe_Hattingen-Witten - PDF-XChange View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0115">
            <a:off x="5578473" y="2489257"/>
            <a:ext cx="3522660" cy="39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124744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2. Der Anfang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16832"/>
            <a:ext cx="820883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Ratgeber „Was bleibt.“ zusenden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passive Kommunikation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Ausnahmen: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Nachfrage, ob noch Informationsbedarf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Infobrief 1 – x 2 x / Jahr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Einladung zu Folgeveranstaltungen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uf Beratungsbedarf reagieren (dezentral / zentral)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538608" y="764704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2. Der Anfang: Ziel eines Erstbesuchs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1466775"/>
            <a:ext cx="820883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gegenseitiges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Kennenlernen</a:t>
            </a: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Abklären der Erwartungen des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Erblassers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(auch: Vermächtnis oder Einsetzung als Erbe?)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Abklären Ihrer Möglichkeiten</a:t>
            </a: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Vertrauen &amp; Vertraulichkeit gewährleisten</a:t>
            </a: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Erreichbarkeit &amp; Zuständigkeit klären</a:t>
            </a: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Verfügungen für den Todesfall erklären</a:t>
            </a:r>
          </a:p>
          <a:p>
            <a:pPr marL="342900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Klären von Gefahren:</a:t>
            </a:r>
          </a:p>
          <a:p>
            <a:pPr marL="800100" lvl="1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„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Erbstreitigkeiten“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800100" lvl="1" indent="-342900" eaLnBrk="0" hangingPunct="0">
              <a:lnSpc>
                <a:spcPts val="30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Haftungsproblem bei juristischer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Beratung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124744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3. Die Beziehung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642" y="1772816"/>
            <a:ext cx="8208838" cy="418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Übernehmen Sie die Rolle eines Erben!</a:t>
            </a:r>
          </a:p>
          <a:p>
            <a:pPr lvl="2"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individuell  -  persönlich  -  verlässlich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Bieten Sie etwas!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Besuche – in guten wie in schlechten Zeiten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Einladungen – Hineinnehmen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Veranstaltungen – „unvergessliche Momente“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Korrespondenz – Geburtstag, Kirchenjahr, Genesung – schriftlich &amp; Telefon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124744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3. Die Beziehung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642" y="1988840"/>
            <a:ext cx="8208838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Schnelles Reagieren bei Beschwerden oder Bitten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Beratung in Lebensfragen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Hilfe (Schlüsselvollmacht, Vermittlung von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Diensten)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Seelsorge – da sein bei: Einsamkeit, Krankheit, Abschied,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Sterbebegleitung &amp; Tod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Zentraler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Infobrief (jährlich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124744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3. Die Beziehung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642" y="1988840"/>
            <a:ext cx="8208838" cy="209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Achtung!!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Keine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gesetzliche Betreuung!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Wohnteilhabegesetz §12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Datenschutz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539552" y="1052736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4. Die Erfüllung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1844824"/>
            <a:ext cx="8208838" cy="418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Die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gelungene Abwicklung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eines Erbfalles ist ein wichtiges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Kommunikationsmittel für künftige Fälle!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Vorher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klären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, welche Aufgaben man im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Todesfall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hat: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Bestattung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Wohnungsauflösung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Weitere Auflagen (Haustiere)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Annehmen oder Ablehnen?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Manchmal lange Zeit bis zum Erbschein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1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538163" y="985838"/>
            <a:ext cx="4394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/>
              <a:t>Spenderpyramide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834753" y="1727795"/>
            <a:ext cx="5337175" cy="4043363"/>
          </a:xfrm>
          <a:prstGeom prst="triangle">
            <a:avLst>
              <a:gd name="adj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sz="18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80866" y="5334595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Interessent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80866" y="4829770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Erstspender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80866" y="4331295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Mehrfachspender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80866" y="3821708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Dauerspender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627784" y="3318470"/>
            <a:ext cx="377626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 dirty="0">
                <a:solidFill>
                  <a:srgbClr val="000000"/>
                </a:solidFill>
                <a:latin typeface="Arial" charset="0"/>
              </a:rPr>
              <a:t>Großspender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87203" y="2021483"/>
            <a:ext cx="431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Erb-</a:t>
            </a:r>
            <a:br>
              <a:rPr lang="de-DE" sz="1800" b="0">
                <a:solidFill>
                  <a:srgbClr val="000000"/>
                </a:solidFill>
                <a:latin typeface="Arial" charset="0"/>
              </a:rPr>
            </a:br>
            <a:r>
              <a:rPr lang="de-DE" sz="1800" b="0">
                <a:solidFill>
                  <a:srgbClr val="000000"/>
                </a:solidFill>
                <a:latin typeface="Arial" charset="0"/>
              </a:rPr>
              <a:t>lasser</a:t>
            </a:r>
          </a:p>
        </p:txBody>
      </p:sp>
      <p:sp>
        <p:nvSpPr>
          <p:cNvPr id="14" name="Freeform 9"/>
          <p:cNvSpPr>
            <a:spLocks noChangeArrowheads="1"/>
          </p:cNvSpPr>
          <p:nvPr/>
        </p:nvSpPr>
        <p:spPr bwMode="auto">
          <a:xfrm>
            <a:off x="2163366" y="5264745"/>
            <a:ext cx="4635500" cy="46038"/>
          </a:xfrm>
          <a:custGeom>
            <a:avLst/>
            <a:gdLst>
              <a:gd name="T0" fmla="*/ 0 w 12481"/>
              <a:gd name="T1" fmla="*/ 0 h 1"/>
              <a:gd name="T2" fmla="*/ 1721931703 w 12481"/>
              <a:gd name="T3" fmla="*/ 0 h 1"/>
              <a:gd name="T4" fmla="*/ 0 60000 65536"/>
              <a:gd name="T5" fmla="*/ 0 60000 65536"/>
              <a:gd name="T6" fmla="*/ 0 w 12481"/>
              <a:gd name="T7" fmla="*/ 0 h 1"/>
              <a:gd name="T8" fmla="*/ 12481 w 1248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481" h="1">
                <a:moveTo>
                  <a:pt x="0" y="0"/>
                </a:moveTo>
                <a:lnTo>
                  <a:pt x="1248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2445941" y="4761508"/>
            <a:ext cx="4065587" cy="46037"/>
          </a:xfrm>
          <a:custGeom>
            <a:avLst/>
            <a:gdLst>
              <a:gd name="T0" fmla="*/ 0 w 10601"/>
              <a:gd name="T1" fmla="*/ 0 h 1"/>
              <a:gd name="T2" fmla="*/ 1559144369 w 10601"/>
              <a:gd name="T3" fmla="*/ 0 h 1"/>
              <a:gd name="T4" fmla="*/ 0 60000 65536"/>
              <a:gd name="T5" fmla="*/ 0 60000 65536"/>
              <a:gd name="T6" fmla="*/ 0 w 10601"/>
              <a:gd name="T7" fmla="*/ 0 h 1"/>
              <a:gd name="T8" fmla="*/ 10601 w 106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601" h="1">
                <a:moveTo>
                  <a:pt x="0" y="0"/>
                </a:moveTo>
                <a:lnTo>
                  <a:pt x="106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Freeform 11"/>
          <p:cNvSpPr>
            <a:spLocks noChangeArrowheads="1"/>
          </p:cNvSpPr>
          <p:nvPr/>
        </p:nvSpPr>
        <p:spPr bwMode="auto">
          <a:xfrm>
            <a:off x="2839641" y="4256683"/>
            <a:ext cx="3311525" cy="46037"/>
          </a:xfrm>
          <a:custGeom>
            <a:avLst/>
            <a:gdLst>
              <a:gd name="T0" fmla="*/ 0 w 8644"/>
              <a:gd name="T1" fmla="*/ 0 h 1"/>
              <a:gd name="T2" fmla="*/ 1268824749 w 8644"/>
              <a:gd name="T3" fmla="*/ 0 h 1"/>
              <a:gd name="T4" fmla="*/ 0 60000 65536"/>
              <a:gd name="T5" fmla="*/ 0 60000 65536"/>
              <a:gd name="T6" fmla="*/ 0 w 8644"/>
              <a:gd name="T7" fmla="*/ 0 h 1"/>
              <a:gd name="T8" fmla="*/ 8644 w 864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644" h="1">
                <a:moveTo>
                  <a:pt x="0" y="0"/>
                </a:moveTo>
                <a:lnTo>
                  <a:pt x="864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Freeform 12"/>
          <p:cNvSpPr>
            <a:spLocks noChangeArrowheads="1"/>
          </p:cNvSpPr>
          <p:nvPr/>
        </p:nvSpPr>
        <p:spPr bwMode="auto">
          <a:xfrm>
            <a:off x="3176191" y="3755033"/>
            <a:ext cx="2687637" cy="73025"/>
          </a:xfrm>
          <a:custGeom>
            <a:avLst/>
            <a:gdLst>
              <a:gd name="T0" fmla="*/ 0 w 6586"/>
              <a:gd name="T1" fmla="*/ 0 h 1"/>
              <a:gd name="T2" fmla="*/ 1096789728 w 6586"/>
              <a:gd name="T3" fmla="*/ 0 h 1"/>
              <a:gd name="T4" fmla="*/ 0 60000 65536"/>
              <a:gd name="T5" fmla="*/ 0 60000 65536"/>
              <a:gd name="T6" fmla="*/ 0 w 6586"/>
              <a:gd name="T7" fmla="*/ 0 h 1"/>
              <a:gd name="T8" fmla="*/ 6586 w 65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86" h="1">
                <a:moveTo>
                  <a:pt x="0" y="0"/>
                </a:moveTo>
                <a:lnTo>
                  <a:pt x="658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Freeform 13"/>
          <p:cNvSpPr>
            <a:spLocks noChangeArrowheads="1"/>
          </p:cNvSpPr>
          <p:nvPr/>
        </p:nvSpPr>
        <p:spPr bwMode="auto">
          <a:xfrm>
            <a:off x="3487341" y="3250208"/>
            <a:ext cx="2016125" cy="46037"/>
          </a:xfrm>
          <a:custGeom>
            <a:avLst/>
            <a:gdLst>
              <a:gd name="T0" fmla="*/ 0 w 4705"/>
              <a:gd name="T1" fmla="*/ 0 h 1"/>
              <a:gd name="T2" fmla="*/ 863782082 w 4705"/>
              <a:gd name="T3" fmla="*/ 0 h 1"/>
              <a:gd name="T4" fmla="*/ 0 60000 65536"/>
              <a:gd name="T5" fmla="*/ 0 60000 65536"/>
              <a:gd name="T6" fmla="*/ 0 w 4705"/>
              <a:gd name="T7" fmla="*/ 0 h 1"/>
              <a:gd name="T8" fmla="*/ 4705 w 470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05" h="1">
                <a:moveTo>
                  <a:pt x="0" y="0"/>
                </a:moveTo>
                <a:lnTo>
                  <a:pt x="470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flipV="1">
            <a:off x="1115616" y="1700808"/>
            <a:ext cx="2678112" cy="4021137"/>
          </a:xfrm>
          <a:prstGeom prst="rtTriangle">
            <a:avLst/>
          </a:prstGeom>
          <a:solidFill>
            <a:srgbClr val="FF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sz="18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7" name="Text Box 15"/>
          <p:cNvSpPr txBox="1">
            <a:spLocks noChangeArrowheads="1"/>
          </p:cNvSpPr>
          <p:nvPr/>
        </p:nvSpPr>
        <p:spPr bwMode="auto">
          <a:xfrm>
            <a:off x="1255316" y="1810345"/>
            <a:ext cx="1524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 dirty="0">
                <a:solidFill>
                  <a:srgbClr val="FFFFFF"/>
                </a:solidFill>
                <a:latin typeface="Arial" charset="0"/>
              </a:rPr>
              <a:t>Intensität der Beziehung zum einzelnen Spender</a:t>
            </a: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 flipH="1" flipV="1">
            <a:off x="5206603" y="1700808"/>
            <a:ext cx="2678113" cy="4021137"/>
          </a:xfrm>
          <a:prstGeom prst="rtTriangle">
            <a:avLst/>
          </a:prstGeom>
          <a:solidFill>
            <a:srgbClr val="0066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sz="18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6355953" y="1897658"/>
            <a:ext cx="152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Erträge pro Spender</a:t>
            </a:r>
          </a:p>
        </p:txBody>
      </p:sp>
      <p:sp>
        <p:nvSpPr>
          <p:cNvPr id="23" name="Freeform 18"/>
          <p:cNvSpPr>
            <a:spLocks/>
          </p:cNvSpPr>
          <p:nvPr/>
        </p:nvSpPr>
        <p:spPr bwMode="auto">
          <a:xfrm>
            <a:off x="8583216" y="2124670"/>
            <a:ext cx="19050" cy="3646488"/>
          </a:xfrm>
          <a:custGeom>
            <a:avLst/>
            <a:gdLst>
              <a:gd name="T0" fmla="*/ 6844812 w 52"/>
              <a:gd name="T1" fmla="*/ 0 h 10127"/>
              <a:gd name="T2" fmla="*/ 0 w 52"/>
              <a:gd name="T3" fmla="*/ 1312882231 h 10127"/>
              <a:gd name="T4" fmla="*/ 0 60000 65536"/>
              <a:gd name="T5" fmla="*/ 0 60000 65536"/>
              <a:gd name="T6" fmla="*/ 0 w 52"/>
              <a:gd name="T7" fmla="*/ 0 h 10127"/>
              <a:gd name="T8" fmla="*/ 52 w 52"/>
              <a:gd name="T9" fmla="*/ 10127 h 101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2" h="10127">
                <a:moveTo>
                  <a:pt x="51" y="0"/>
                </a:moveTo>
                <a:lnTo>
                  <a:pt x="0" y="10126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418116" y="1723033"/>
            <a:ext cx="3476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  <p:sp>
        <p:nvSpPr>
          <p:cNvPr id="25" name="Freeform 13"/>
          <p:cNvSpPr>
            <a:spLocks noChangeArrowheads="1"/>
          </p:cNvSpPr>
          <p:nvPr/>
        </p:nvSpPr>
        <p:spPr bwMode="auto">
          <a:xfrm>
            <a:off x="3817541" y="2761258"/>
            <a:ext cx="1389062" cy="46037"/>
          </a:xfrm>
          <a:custGeom>
            <a:avLst/>
            <a:gdLst>
              <a:gd name="T0" fmla="*/ 0 w 4705"/>
              <a:gd name="T1" fmla="*/ 0 h 1"/>
              <a:gd name="T2" fmla="*/ 409969323 w 4705"/>
              <a:gd name="T3" fmla="*/ 0 h 1"/>
              <a:gd name="T4" fmla="*/ 0 60000 65536"/>
              <a:gd name="T5" fmla="*/ 0 60000 65536"/>
              <a:gd name="T6" fmla="*/ 0 w 4705"/>
              <a:gd name="T7" fmla="*/ 0 h 1"/>
              <a:gd name="T8" fmla="*/ 4705 w 470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05" h="1">
                <a:moveTo>
                  <a:pt x="0" y="0"/>
                </a:moveTo>
                <a:lnTo>
                  <a:pt x="470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495153" y="2807295"/>
            <a:ext cx="41449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000000"/>
                </a:solidFill>
                <a:latin typeface="Arial" charset="0"/>
              </a:rPr>
              <a:t>Stifter</a:t>
            </a:r>
          </a:p>
        </p:txBody>
      </p:sp>
      <p:sp>
        <p:nvSpPr>
          <p:cNvPr id="5144" name="Text Box 17"/>
          <p:cNvSpPr txBox="1">
            <a:spLocks noChangeArrowheads="1"/>
          </p:cNvSpPr>
          <p:nvPr/>
        </p:nvSpPr>
        <p:spPr bwMode="auto">
          <a:xfrm>
            <a:off x="6511528" y="2885083"/>
            <a:ext cx="152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Aufwand</a:t>
            </a:r>
          </a:p>
        </p:txBody>
      </p:sp>
      <p:sp>
        <p:nvSpPr>
          <p:cNvPr id="5145" name="Text Box 15"/>
          <p:cNvSpPr txBox="1">
            <a:spLocks noChangeArrowheads="1"/>
          </p:cNvSpPr>
          <p:nvPr/>
        </p:nvSpPr>
        <p:spPr bwMode="auto">
          <a:xfrm>
            <a:off x="1255316" y="3574058"/>
            <a:ext cx="85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800" b="0">
                <a:solidFill>
                  <a:srgbClr val="FFFFFF"/>
                </a:solidFill>
                <a:latin typeface="Arial" charset="0"/>
              </a:rPr>
              <a:t>Ver-trauen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3275856" y="2021483"/>
            <a:ext cx="2448272" cy="176755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539552" y="1052736"/>
            <a:ext cx="70577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Aufgabe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1628800"/>
            <a:ext cx="8208838" cy="418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Gehen Sie in Gruppen von drei oder vier zusammen.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Tauschen Sie sich untereinander aus: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Wo sehen Sie Ihre Potentiale?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Wo liegen die Grenzen?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welche Schritte könnten Sie konkret als nächstes gehen?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N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utzen Sie die Checklisten (Arbeitshilfe, S. 37-39)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Bringen Sie zwei Gedanken im Plenum ein!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Praktische Schritte zum Erfolg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>
                <a:solidFill>
                  <a:prstClr val="white"/>
                </a:solidFill>
                <a:latin typeface="Trebuchet MS" pitchFamily="34" charset="0"/>
              </a:rPr>
              <a:t>e</a:t>
            </a:r>
            <a:r>
              <a:rPr lang="de-DE" sz="1100" b="1" dirty="0" smtClean="0">
                <a:solidFill>
                  <a:prstClr val="white"/>
                </a:solidFill>
                <a:latin typeface="Trebuchet MS" pitchFamily="34" charset="0"/>
              </a:rPr>
              <a:t>in erstes Feedback</a:t>
            </a:r>
            <a:endParaRPr lang="de-DE" sz="1100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83096" y="1412578"/>
            <a:ext cx="6553200" cy="98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de-DE" kern="0" dirty="0" smtClean="0">
                <a:latin typeface="Trebuchet MS"/>
              </a:rPr>
              <a:t>Akzeptanz bei Pfarrer/-innen </a:t>
            </a:r>
            <a:br>
              <a:rPr lang="de-DE" kern="0" dirty="0" smtClean="0">
                <a:latin typeface="Trebuchet MS"/>
              </a:rPr>
            </a:br>
            <a:r>
              <a:rPr lang="de-DE" kern="0" dirty="0" smtClean="0">
                <a:latin typeface="Trebuchet MS"/>
              </a:rPr>
              <a:t>und in der Öffentlichkeit durch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650" y="2979992"/>
            <a:ext cx="7992814" cy="210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Fokus auf Menschen, nicht auf Landeskirche/DW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emotional berührende Bildgeschichten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Ausstellung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Einbindung in Themenreihe zum 3. Lebensabschnitt</a:t>
            </a:r>
          </a:p>
        </p:txBody>
      </p:sp>
    </p:spTree>
    <p:extLst>
      <p:ext uri="{BB962C8B-B14F-4D97-AF65-F5344CB8AC3E}">
        <p14:creationId xmlns:p14="http://schemas.microsoft.com/office/powerpoint/2010/main" val="1752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3" y="611998"/>
            <a:ext cx="4449936" cy="5566141"/>
          </a:xfrm>
          <a:prstGeom prst="rect">
            <a:avLst/>
          </a:prstGeom>
        </p:spPr>
      </p:pic>
      <p:pic>
        <p:nvPicPr>
          <p:cNvPr id="8" name="Grafik 7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5494" y="611998"/>
            <a:ext cx="4484500" cy="56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bg1"/>
                </a:solidFill>
                <a:latin typeface="Trebuchet MS" pitchFamily="34" charset="0"/>
              </a:rPr>
              <a:t>Rückfragen,</a:t>
            </a:r>
            <a:r>
              <a:rPr lang="de-DE" sz="800" b="1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de-DE" sz="1100" b="1">
                <a:solidFill>
                  <a:schemeClr val="bg1"/>
                </a:solidFill>
                <a:latin typeface="Trebuchet MS" pitchFamily="34" charset="0"/>
              </a:rPr>
              <a:t>Konkretionen, Diskussion</a:t>
            </a:r>
            <a:endParaRPr lang="de-DE" sz="110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Inhaltsplatzhalter 2"/>
          <p:cNvSpPr>
            <a:spLocks/>
          </p:cNvSpPr>
          <p:nvPr/>
        </p:nvSpPr>
        <p:spPr bwMode="auto">
          <a:xfrm>
            <a:off x="3779912" y="3429000"/>
            <a:ext cx="4256088" cy="26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www.das-was-bleibt.de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spcBef>
                <a:spcPts val="600"/>
              </a:spcBef>
            </a:pP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</a:pP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www.ekiba.de/fundraising</a:t>
            </a:r>
          </a:p>
          <a:p>
            <a:pPr>
              <a:lnSpc>
                <a:spcPct val="105000"/>
              </a:lnSpc>
              <a:spcBef>
                <a:spcPts val="500"/>
              </a:spcBef>
            </a:pP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lnSpc>
                <a:spcPct val="105000"/>
              </a:lnSpc>
              <a:spcBef>
                <a:spcPts val="1800"/>
              </a:spcBef>
            </a:pP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www.nichtsvergessen.de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pic>
        <p:nvPicPr>
          <p:cNvPr id="10" name="Picture 6" descr="ekiba_logo_rgb_300dpi_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79" y="4365104"/>
            <a:ext cx="68967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/>
          </p:cNvSpPr>
          <p:nvPr/>
        </p:nvSpPr>
        <p:spPr bwMode="auto">
          <a:xfrm>
            <a:off x="540395" y="1196752"/>
            <a:ext cx="7920037" cy="87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Pfr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. Dr. Torsten Sternberg, Blumenstr. 1-7, 76133 Karlsruhe</a:t>
            </a:r>
          </a:p>
          <a:p>
            <a:pPr algn="ctr">
              <a:spcBef>
                <a:spcPts val="300"/>
              </a:spcBef>
            </a:pP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Tel.: 0721 – 9175 – 820; </a:t>
            </a: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mail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: torsten.sternberg@ekiba.de</a:t>
            </a:r>
          </a:p>
        </p:txBody>
      </p:sp>
      <p:sp>
        <p:nvSpPr>
          <p:cNvPr id="13" name="Inhaltsplatzhalter 2"/>
          <p:cNvSpPr>
            <a:spLocks/>
          </p:cNvSpPr>
          <p:nvPr/>
        </p:nvSpPr>
        <p:spPr bwMode="auto">
          <a:xfrm>
            <a:off x="612403" y="2060848"/>
            <a:ext cx="7920037" cy="87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Pfr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.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Volker Erbacher, Vorholzstr. 3, 76137 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Karlsruhe</a:t>
            </a:r>
          </a:p>
          <a:p>
            <a:pPr algn="ctr">
              <a:spcBef>
                <a:spcPts val="300"/>
              </a:spcBef>
            </a:pP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Tel.: 0721 –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9349 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–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219; </a:t>
            </a: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mail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: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erbacher@diakonie-baden.de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pic>
        <p:nvPicPr>
          <p:cNvPr id="14" name="Grafik 13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74" y="3140968"/>
            <a:ext cx="748382" cy="93610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13" y="5157192"/>
            <a:ext cx="778451" cy="962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611560" y="909881"/>
            <a:ext cx="561662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 dirty="0" smtClean="0"/>
              <a:t>Nachlass versus „Sammelbüchse“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de-DE" dirty="0" smtClean="0"/>
              <a:t>           der kleine Unterschied</a:t>
            </a:r>
            <a:endParaRPr lang="de-DE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3568" y="2204665"/>
            <a:ext cx="7920038" cy="3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leine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Zielgruppe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oher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Durchschnittsbetrag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ohes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Informationsbedürfnis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Vertrauensvorschuss muss eingelöst werden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l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ange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Frist zwischen Entscheidung und Umsetzung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tändige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Gefährdung der Entscheidung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l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angfristige Beziehung</a:t>
            </a:r>
            <a:endParaRPr lang="de-DE" sz="16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3"/>
          <p:cNvSpPr txBox="1">
            <a:spLocks/>
          </p:cNvSpPr>
          <p:nvPr/>
        </p:nvSpPr>
        <p:spPr bwMode="auto">
          <a:xfrm>
            <a:off x="611560" y="836712"/>
            <a:ext cx="39609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2800" dirty="0"/>
              <a:t>D</a:t>
            </a:r>
            <a:r>
              <a:rPr lang="de-DE" sz="2800" dirty="0" smtClean="0"/>
              <a:t>er „Markt“</a:t>
            </a:r>
            <a:endParaRPr lang="de-DE" sz="28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1534864"/>
            <a:ext cx="8352928" cy="45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11,1 Billionen Euro Vermögen (privat) in Deutschland aktuell, davon 5,2 Billionen Geldvermögen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7,7 Millionen Todesfälle in 2015-2024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5,8 Millionen Erbfälle in 2015-2024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3,1 Billionen Euro werden in 2015-2024 vererbt</a:t>
            </a:r>
          </a:p>
          <a:p>
            <a:pPr lvl="1" eaLnBrk="0" hangingPunct="0">
              <a:lnSpc>
                <a:spcPts val="3400"/>
              </a:lnSpc>
              <a:spcBef>
                <a:spcPts val="900"/>
              </a:spcBef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- davon 2,1 Billionen Euro generationsübergreifend </a:t>
            </a:r>
          </a:p>
          <a:p>
            <a:pPr marL="800100" lvl="1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-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ohne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die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obersten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2% der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Vermögenden: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 1,4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Billionen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Euro</a:t>
            </a:r>
          </a:p>
          <a:p>
            <a:pPr marL="0" lvl="1" eaLnBrk="0" hangingPunct="0">
              <a:lnSpc>
                <a:spcPts val="3400"/>
              </a:lnSpc>
              <a:spcBef>
                <a:spcPts val="400"/>
              </a:spcBef>
            </a:pP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(Quelle</a:t>
            </a:r>
            <a:r>
              <a:rPr lang="de-DE" sz="1600" b="1" dirty="0">
                <a:solidFill>
                  <a:srgbClr val="005E80"/>
                </a:solidFill>
                <a:latin typeface="Trebuchet MS" pitchFamily="34" charset="0"/>
              </a:rPr>
              <a:t>: Dt. Institut für Altersvorsorge: Erben in Deutschland 2015-2024; Berlin 2015</a:t>
            </a:r>
            <a:r>
              <a:rPr lang="de-DE" sz="1600" b="1" dirty="0" smtClean="0">
                <a:solidFill>
                  <a:srgbClr val="005E80"/>
                </a:solidFill>
                <a:latin typeface="Trebuchet MS" pitchFamily="34" charset="0"/>
              </a:rPr>
              <a:t>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44000" bIns="36000"/>
          <a:lstStyle>
            <a:lvl1pPr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ts val="3400"/>
              </a:lnSpc>
              <a:spcBef>
                <a:spcPts val="900"/>
              </a:spcBef>
              <a:spcAft>
                <a:spcPct val="0"/>
              </a:spcAft>
              <a:buChar char="•"/>
              <a:defRPr sz="2400" b="1">
                <a:solidFill>
                  <a:srgbClr val="005E80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100" dirty="0" smtClean="0">
                <a:solidFill>
                  <a:srgbClr val="FFFFFF"/>
                </a:solidFill>
              </a:rPr>
              <a:t>Zusammenhänge</a:t>
            </a:r>
            <a:endParaRPr lang="de-DE" sz="11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S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Microsoft Office PowerPoint</Application>
  <PresentationFormat>Bildschirmpräsentation (4:3)</PresentationFormat>
  <Paragraphs>326</Paragraphs>
  <Slides>73</Slides>
  <Notes>2</Notes>
  <HiddenSlides>0</HiddenSlides>
  <MMClips>1</MMClips>
  <ScaleCrop>false</ScaleCrop>
  <HeadingPairs>
    <vt:vector size="4" baseType="variant">
      <vt:variant>
        <vt:lpstr>Design</vt:lpstr>
      </vt:variant>
      <vt:variant>
        <vt:i4>7</vt:i4>
      </vt:variant>
      <vt:variant>
        <vt:lpstr>Folientitel</vt:lpstr>
      </vt:variant>
      <vt:variant>
        <vt:i4>73</vt:i4>
      </vt:variant>
    </vt:vector>
  </HeadingPairs>
  <TitlesOfParts>
    <vt:vector size="80" baseType="lpstr">
      <vt:lpstr>TSt</vt:lpstr>
      <vt:lpstr>Benutzerdefiniertes Design</vt:lpstr>
      <vt:lpstr>2_Standarddesign</vt:lpstr>
      <vt:lpstr>10_Standarddesign</vt:lpstr>
      <vt:lpstr>1_TSt</vt:lpstr>
      <vt:lpstr>15_Standarddesign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Sternberg</dc:creator>
  <cp:lastModifiedBy>TSternberg</cp:lastModifiedBy>
  <cp:revision>276</cp:revision>
  <cp:lastPrinted>2013-11-07T11:18:54Z</cp:lastPrinted>
  <dcterms:created xsi:type="dcterms:W3CDTF">2012-02-14T05:24:57Z</dcterms:created>
  <dcterms:modified xsi:type="dcterms:W3CDTF">2017-02-24T09:20:37Z</dcterms:modified>
</cp:coreProperties>
</file>