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7" r:id="rId2"/>
    <p:sldMasterId id="2147483760" r:id="rId3"/>
  </p:sldMasterIdLst>
  <p:notesMasterIdLst>
    <p:notesMasterId r:id="rId73"/>
  </p:notesMasterIdLst>
  <p:handoutMasterIdLst>
    <p:handoutMasterId r:id="rId74"/>
  </p:handoutMasterIdLst>
  <p:sldIdLst>
    <p:sldId id="636" r:id="rId4"/>
    <p:sldId id="639" r:id="rId5"/>
    <p:sldId id="781" r:id="rId6"/>
    <p:sldId id="638" r:id="rId7"/>
    <p:sldId id="644" r:id="rId8"/>
    <p:sldId id="785" r:id="rId9"/>
    <p:sldId id="784" r:id="rId10"/>
    <p:sldId id="646" r:id="rId11"/>
    <p:sldId id="651" r:id="rId12"/>
    <p:sldId id="650" r:id="rId13"/>
    <p:sldId id="677" r:id="rId14"/>
    <p:sldId id="664" r:id="rId15"/>
    <p:sldId id="678" r:id="rId16"/>
    <p:sldId id="679" r:id="rId17"/>
    <p:sldId id="680" r:id="rId18"/>
    <p:sldId id="682" r:id="rId19"/>
    <p:sldId id="684" r:id="rId20"/>
    <p:sldId id="685" r:id="rId21"/>
    <p:sldId id="787" r:id="rId22"/>
    <p:sldId id="482" r:id="rId23"/>
    <p:sldId id="786" r:id="rId24"/>
    <p:sldId id="640" r:id="rId25"/>
    <p:sldId id="642" r:id="rId26"/>
    <p:sldId id="643" r:id="rId27"/>
    <p:sldId id="687" r:id="rId28"/>
    <p:sldId id="533" r:id="rId29"/>
    <p:sldId id="523" r:id="rId30"/>
    <p:sldId id="524" r:id="rId31"/>
    <p:sldId id="516" r:id="rId32"/>
    <p:sldId id="434" r:id="rId33"/>
    <p:sldId id="796" r:id="rId34"/>
    <p:sldId id="794" r:id="rId35"/>
    <p:sldId id="555" r:id="rId36"/>
    <p:sldId id="560" r:id="rId37"/>
    <p:sldId id="783" r:id="rId38"/>
    <p:sldId id="798" r:id="rId39"/>
    <p:sldId id="692" r:id="rId40"/>
    <p:sldId id="525" r:id="rId41"/>
    <p:sldId id="558" r:id="rId42"/>
    <p:sldId id="519" r:id="rId43"/>
    <p:sldId id="700" r:id="rId44"/>
    <p:sldId id="797" r:id="rId45"/>
    <p:sldId id="556" r:id="rId46"/>
    <p:sldId id="696" r:id="rId47"/>
    <p:sldId id="675" r:id="rId48"/>
    <p:sldId id="788" r:id="rId49"/>
    <p:sldId id="790" r:id="rId50"/>
    <p:sldId id="791" r:id="rId51"/>
    <p:sldId id="671" r:id="rId52"/>
    <p:sldId id="673" r:id="rId53"/>
    <p:sldId id="795" r:id="rId54"/>
    <p:sldId id="789" r:id="rId55"/>
    <p:sldId id="553" r:id="rId56"/>
    <p:sldId id="660" r:id="rId57"/>
    <p:sldId id="694" r:id="rId58"/>
    <p:sldId id="672" r:id="rId59"/>
    <p:sldId id="698" r:id="rId60"/>
    <p:sldId id="782" r:id="rId61"/>
    <p:sldId id="659" r:id="rId62"/>
    <p:sldId id="662" r:id="rId63"/>
    <p:sldId id="663" r:id="rId64"/>
    <p:sldId id="656" r:id="rId65"/>
    <p:sldId id="697" r:id="rId66"/>
    <p:sldId id="792" r:id="rId67"/>
    <p:sldId id="793" r:id="rId68"/>
    <p:sldId id="667" r:id="rId69"/>
    <p:sldId id="665" r:id="rId70"/>
    <p:sldId id="676" r:id="rId71"/>
    <p:sldId id="780" r:id="rId72"/>
  </p:sldIdLst>
  <p:sldSz cx="12192000" cy="6858000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252F4169-F6E1-4169-85A3-0003BBFC245C}">
          <p14:sldIdLst>
            <p14:sldId id="636"/>
            <p14:sldId id="639"/>
            <p14:sldId id="781"/>
            <p14:sldId id="638"/>
            <p14:sldId id="644"/>
            <p14:sldId id="785"/>
            <p14:sldId id="784"/>
            <p14:sldId id="646"/>
            <p14:sldId id="651"/>
            <p14:sldId id="650"/>
            <p14:sldId id="677"/>
            <p14:sldId id="664"/>
          </p14:sldIdLst>
        </p14:section>
        <p14:section name="Abschnitt ohne Titel" id="{8F90E003-3271-423F-8B4F-E42C150E7035}">
          <p14:sldIdLst>
            <p14:sldId id="678"/>
            <p14:sldId id="679"/>
            <p14:sldId id="680"/>
            <p14:sldId id="682"/>
            <p14:sldId id="684"/>
            <p14:sldId id="685"/>
            <p14:sldId id="787"/>
            <p14:sldId id="482"/>
            <p14:sldId id="786"/>
            <p14:sldId id="640"/>
            <p14:sldId id="642"/>
            <p14:sldId id="643"/>
            <p14:sldId id="687"/>
            <p14:sldId id="533"/>
            <p14:sldId id="523"/>
            <p14:sldId id="524"/>
            <p14:sldId id="516"/>
            <p14:sldId id="434"/>
            <p14:sldId id="796"/>
            <p14:sldId id="794"/>
            <p14:sldId id="555"/>
            <p14:sldId id="560"/>
            <p14:sldId id="783"/>
            <p14:sldId id="798"/>
            <p14:sldId id="692"/>
            <p14:sldId id="525"/>
            <p14:sldId id="558"/>
            <p14:sldId id="519"/>
            <p14:sldId id="700"/>
            <p14:sldId id="797"/>
            <p14:sldId id="556"/>
            <p14:sldId id="696"/>
            <p14:sldId id="675"/>
            <p14:sldId id="788"/>
            <p14:sldId id="790"/>
            <p14:sldId id="791"/>
            <p14:sldId id="671"/>
            <p14:sldId id="673"/>
            <p14:sldId id="795"/>
            <p14:sldId id="789"/>
            <p14:sldId id="553"/>
            <p14:sldId id="660"/>
            <p14:sldId id="694"/>
            <p14:sldId id="672"/>
            <p14:sldId id="698"/>
            <p14:sldId id="782"/>
            <p14:sldId id="659"/>
            <p14:sldId id="662"/>
            <p14:sldId id="663"/>
            <p14:sldId id="656"/>
            <p14:sldId id="697"/>
            <p14:sldId id="792"/>
            <p14:sldId id="793"/>
            <p14:sldId id="667"/>
            <p14:sldId id="665"/>
            <p14:sldId id="676"/>
            <p14:sldId id="7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401F"/>
    <a:srgbClr val="CD6B09"/>
    <a:srgbClr val="EED2CA"/>
    <a:srgbClr val="D330E0"/>
    <a:srgbClr val="005E80"/>
    <a:srgbClr val="F58617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8" autoAdjust="0"/>
    <p:restoredTop sz="94660"/>
  </p:normalViewPr>
  <p:slideViewPr>
    <p:cSldViewPr>
      <p:cViewPr varScale="1">
        <p:scale>
          <a:sx n="105" d="100"/>
          <a:sy n="105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137" cy="495793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462" y="1"/>
            <a:ext cx="2890137" cy="495793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r">
              <a:defRPr sz="1100"/>
            </a:lvl1pPr>
          </a:lstStyle>
          <a:p>
            <a:fld id="{696E3038-5826-4822-893D-BFFCF3BDCF71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9306"/>
            <a:ext cx="2890137" cy="495793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462" y="9429306"/>
            <a:ext cx="2890137" cy="495793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r">
              <a:defRPr sz="1100"/>
            </a:lvl1pPr>
          </a:lstStyle>
          <a:p>
            <a:fld id="{46E3C15C-D429-4467-8AC2-230F9CA4D5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083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200"/>
            </a:lvl1pPr>
          </a:lstStyle>
          <a:p>
            <a:fld id="{83BCCBA3-5B21-4FA3-98EB-6CE7106244ED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4829" tIns="47414" rIns="94829" bIns="474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200"/>
            </a:lvl1pPr>
          </a:lstStyle>
          <a:p>
            <a:fld id="{B25FC5A9-2D2F-4FA3-B90A-00612BA4F9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Zoom-Link Host CZH</a:t>
            </a:r>
            <a:r>
              <a:rPr lang="de-DE" dirty="0"/>
              <a:t>: 976892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388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7ADAE-6A60-4158-BB1C-13D6564D93B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30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Als Admin bei </a:t>
            </a:r>
            <a:r>
              <a:rPr lang="de-DE" dirty="0" err="1"/>
              <a:t>flinga</a:t>
            </a:r>
            <a:r>
              <a:rPr lang="de-DE" dirty="0"/>
              <a:t>: flinga.fi  Nutzer: mail@t-sternberg.de   Passwort: !Flinga01  -&gt; Was bleibt-Zielgruppen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959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Video nutzen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7ADAE-6A60-4158-BB1C-13D6564D93B0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6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kann entfallen!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5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Als Admin bei </a:t>
            </a:r>
            <a:r>
              <a:rPr lang="de-DE" dirty="0" err="1"/>
              <a:t>flinga</a:t>
            </a:r>
            <a:r>
              <a:rPr lang="de-DE" dirty="0"/>
              <a:t>: flinga.fi  Nutzer: mail@t-sternberg.de   Passwort: !Flinga01  -&gt; </a:t>
            </a:r>
            <a:r>
              <a:rPr lang="de-DE"/>
              <a:t>Was bleibt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33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30 min Pause!!! – vor Hornbach-Video!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88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Konflikt kann nachgelesen werden auf www.was-bleibt.de/intern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FC5A9-2D2F-4FA3-B90A-00612BA4F9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8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24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87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7ADAE-6A60-4158-BB1C-13D6564D93B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28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interner Bereich: Nutzer: </a:t>
            </a:r>
            <a:r>
              <a:rPr lang="de-DE" dirty="0" err="1"/>
              <a:t>wasbleibt</a:t>
            </a:r>
            <a:r>
              <a:rPr lang="de-DE" dirty="0"/>
              <a:t>.    Passwort: weitergebe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447">
              <a:defRPr/>
            </a:pPr>
            <a:fld id="{B25FC5A9-2D2F-4FA3-B90A-00612BA4F9FE}" type="slidenum">
              <a:rPr lang="de-DE">
                <a:solidFill>
                  <a:prstClr val="black"/>
                </a:solidFill>
              </a:rPr>
              <a:pPr defTabSz="875447">
                <a:defRPr/>
              </a:pPr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_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76672"/>
            <a:ext cx="9230816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600" b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Überschrift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99938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2pPr>
            <a:lvl3pPr>
              <a:defRPr sz="28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3pPr>
            <a:lvl4pPr marL="1371600" indent="0" algn="r">
              <a:spcBef>
                <a:spcPts val="1200"/>
              </a:spcBef>
              <a:buNone/>
              <a:defRPr sz="12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4pPr>
          </a:lstStyle>
          <a:p>
            <a:pPr lvl="0"/>
            <a:r>
              <a:rPr lang="de-DE" dirty="0"/>
              <a:t>Inhalt,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1089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 einspaltig - ohn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99FF6-EC1A-463A-A05E-D1EF76644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6672"/>
            <a:ext cx="9230816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600" b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Überschrift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125C6-9B98-4925-A697-FE42AF6312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9938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2pPr>
            <a:lvl3pPr>
              <a:defRPr sz="28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3pPr>
            <a:lvl4pPr marL="1371600" indent="0" algn="r">
              <a:spcBef>
                <a:spcPts val="1200"/>
              </a:spcBef>
              <a:buNone/>
              <a:defRPr sz="12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4pPr>
          </a:lstStyle>
          <a:p>
            <a:pPr lvl="0"/>
            <a:r>
              <a:rPr lang="de-DE" dirty="0"/>
              <a:t>Inhalt,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26028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3BE09E4C-93EE-4DFC-9AE4-7A90AAB4E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29202"/>
            <a:ext cx="12192000" cy="1470025"/>
          </a:xfrm>
          <a:prstGeom prst="rect">
            <a:avLst/>
          </a:prstGeom>
        </p:spPr>
        <p:txBody>
          <a:bodyPr/>
          <a:lstStyle>
            <a:lvl1pPr>
              <a:lnSpc>
                <a:spcPts val="5800"/>
              </a:lnSpc>
              <a:spcBef>
                <a:spcPts val="1200"/>
              </a:spcBef>
              <a:defRPr sz="480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Titelformat</a:t>
            </a:r>
            <a:br>
              <a:rPr lang="de-DE" dirty="0"/>
            </a:br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238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_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85800"/>
            <a:ext cx="9230816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600" b="0">
                <a:solidFill>
                  <a:srgbClr val="005E7E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Überschrift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99938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005E7E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005E7E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2pPr>
            <a:lvl3pPr>
              <a:defRPr>
                <a:solidFill>
                  <a:srgbClr val="005E7E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1200"/>
              </a:spcBef>
              <a:buNone/>
              <a:defRPr sz="1200">
                <a:solidFill>
                  <a:srgbClr val="005E7E"/>
                </a:solidFill>
                <a:latin typeface="Trebuchet MS" panose="020B0603020202020204" pitchFamily="34" charset="0"/>
                <a:cs typeface="Times New Roman" panose="02020603050405020304" pitchFamily="18" charset="0"/>
              </a:defRPr>
            </a:lvl4pPr>
          </a:lstStyle>
          <a:p>
            <a:pPr lvl="0"/>
            <a:r>
              <a:rPr lang="de-DE" dirty="0"/>
              <a:t>Inhalt,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2084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A4605C3-A3F6-4F83-8C63-B088CF3EE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336" y="6640391"/>
            <a:ext cx="403244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Dr. Torsten Sternberg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53099F65-A478-4157-BE97-AD8BAD718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16080" y="6640391"/>
            <a:ext cx="4895849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Seite  </a:t>
            </a:r>
            <a:fld id="{2E9498E2-2E94-4989-8153-D22BDEF7DBA0}" type="slidenum">
              <a:rPr lang="de-DE" sz="900" b="1" smtClean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>
              <a:solidFill>
                <a:srgbClr val="A21E17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993AF810-C673-46FB-BE13-B90C5F2805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39816" y="6646559"/>
            <a:ext cx="3312368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Erbschaftsfundraising im kirchlichen Kontext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3FCAF8-F522-4E7B-8DCC-EC31BA51DF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908720"/>
            <a:ext cx="868270" cy="8682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4D5F59-CFC0-4989-8684-8C56398CF7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76" y="388642"/>
            <a:ext cx="868270" cy="8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A4605C3-A3F6-4F83-8C63-B088CF3EE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336" y="6640391"/>
            <a:ext cx="403244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900" b="1" dirty="0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Dr. Torsten Sternberg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53099F65-A478-4157-BE97-AD8BAD718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16080" y="6646559"/>
            <a:ext cx="4895849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Seite  </a:t>
            </a:r>
            <a:fld id="{2E9498E2-2E94-4989-8153-D22BDEF7DBA0}" type="slidenum">
              <a:rPr lang="de-DE" sz="900" b="1" smtClean="0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>
              <a:solidFill>
                <a:srgbClr val="005E8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993AF810-C673-46FB-BE13-B90C5F2805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31904" y="6640391"/>
            <a:ext cx="2520280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Einführung </a:t>
            </a:r>
            <a:r>
              <a:rPr lang="de-DE" sz="900" b="1" dirty="0" err="1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in‘s</a:t>
            </a:r>
            <a:r>
              <a:rPr lang="de-DE" sz="900" b="1" dirty="0">
                <a:solidFill>
                  <a:srgbClr val="005E8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Fundraising</a:t>
            </a:r>
          </a:p>
        </p:txBody>
      </p:sp>
      <p:pic>
        <p:nvPicPr>
          <p:cNvPr id="8" name="Picture 3" descr="Z:\Grafik\CD-Datenbank\Datenbank Logo neu\ekiba_logo_.png">
            <a:extLst>
              <a:ext uri="{FF2B5EF4-FFF2-40B4-BE49-F238E27FC236}">
                <a16:creationId xmlns:a16="http://schemas.microsoft.com/office/drawing/2014/main" id="{1ACFF691-C26F-4291-ABAA-FB5FB04AD0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680" y="528966"/>
            <a:ext cx="1513928" cy="10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A4605C3-A3F6-4F83-8C63-B088CF3EE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336" y="6640391"/>
            <a:ext cx="403244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Dr. Torsten Sternberg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53099F65-A478-4157-BE97-AD8BAD718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16080" y="6640391"/>
            <a:ext cx="4895849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Seite  </a:t>
            </a:r>
            <a:fld id="{2E9498E2-2E94-4989-8153-D22BDEF7DBA0}" type="slidenum">
              <a:rPr lang="de-DE" sz="900" b="1" smtClean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>
              <a:solidFill>
                <a:srgbClr val="A21E17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993AF810-C673-46FB-BE13-B90C5F2805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39816" y="6646559"/>
            <a:ext cx="3600402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srgbClr val="A21E17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Erbschaftsfundraising im kirchlichen und diakonischen Kontext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3FCAF8-F522-4E7B-8DCC-EC31BA51DF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908720"/>
            <a:ext cx="868270" cy="8682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4D5F59-CFC0-4989-8684-8C56398CF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76" y="388642"/>
            <a:ext cx="868270" cy="8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EF174-9D2A-4465-B8C0-5960667B0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Erbschaftsfundraising im kirchlichen Kontext</a:t>
            </a:r>
            <a:br>
              <a:rPr lang="de-DE" sz="4400" dirty="0"/>
            </a:br>
            <a:r>
              <a:rPr lang="de-DE" sz="4400" dirty="0"/>
              <a:t>online-Seminar, I. Teil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8A94D7-7F33-443D-A8A5-460E713E2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692696"/>
            <a:ext cx="4032446" cy="40324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7AF942-3635-4A45-9466-D1A6498D4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692696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97379-273A-4E9D-8BE5-6195119E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„Markt“  (Forts.)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9FCE7-26D5-4899-BDB2-107782D45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Potenzielle Erblasser: über 70-Jährige (Kriegs- und Nachkriegsgeneration)</a:t>
            </a:r>
          </a:p>
          <a:p>
            <a:r>
              <a:rPr lang="de-DE" dirty="0"/>
              <a:t>Potenzielle Erben:  40- bis 64-Jährige (Nachkriegsbabyboomer, Pillenknickgeneration)</a:t>
            </a:r>
          </a:p>
          <a:p>
            <a:r>
              <a:rPr lang="de-DE" dirty="0"/>
              <a:t>Erbschaftsvolumen steigt nur gebremst an  (Demografie – Konsumfreudigkeit –Immobilienpreise – Altersarmut – Pflegebedarf – Altersversorgung)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200" dirty="0"/>
              <a:t>(Quelle: Dt. Institut für Altersvorsorge: Erben in Deutschland 2015-2024; Berlin 2015)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4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Johannesstift Berlin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 Testamente sind da</a:t>
            </a:r>
          </a:p>
          <a:p>
            <a:r>
              <a:rPr lang="de-DE" dirty="0"/>
              <a:t>pro Jahr 17 neue</a:t>
            </a:r>
          </a:p>
          <a:p>
            <a:r>
              <a:rPr lang="de-DE" dirty="0"/>
              <a:t>pro Jahr 15 Erbschaften</a:t>
            </a:r>
          </a:p>
          <a:p>
            <a:r>
              <a:rPr lang="de-DE" dirty="0"/>
              <a:t>3,5 </a:t>
            </a:r>
            <a:r>
              <a:rPr lang="de-DE" dirty="0" err="1"/>
              <a:t>Mio</a:t>
            </a:r>
            <a:r>
              <a:rPr lang="de-DE" dirty="0"/>
              <a:t> €/Jahr </a:t>
            </a:r>
          </a:p>
          <a:p>
            <a:r>
              <a:rPr lang="de-DE" dirty="0"/>
              <a:t>Aufwand: ca. 350.000 €</a:t>
            </a:r>
          </a:p>
          <a:p>
            <a:r>
              <a:rPr lang="de-DE" dirty="0"/>
              <a:t>ca. 3 Arbeitstage/Testament</a:t>
            </a:r>
          </a:p>
        </p:txBody>
      </p:sp>
    </p:spTree>
    <p:extLst>
      <p:ext uri="{BB962C8B-B14F-4D97-AF65-F5344CB8AC3E}">
        <p14:creationId xmlns:p14="http://schemas.microsoft.com/office/powerpoint/2010/main" val="4190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Deutschen und ihr Testament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69% der Gesamtbevölkerung haben kein Testament aufgesetzt</a:t>
            </a:r>
          </a:p>
          <a:p>
            <a:r>
              <a:rPr lang="de-DE" dirty="0"/>
              <a:t>43% der über 60-Jährigen auch nicht</a:t>
            </a:r>
          </a:p>
          <a:p>
            <a:r>
              <a:rPr lang="de-DE" dirty="0"/>
              <a:t>Mögliche Gründe:</a:t>
            </a:r>
          </a:p>
          <a:p>
            <a:pPr lvl="1"/>
            <a:r>
              <a:rPr lang="de-DE" dirty="0"/>
              <a:t>Tabuthema Geld</a:t>
            </a:r>
          </a:p>
          <a:p>
            <a:pPr lvl="1"/>
            <a:r>
              <a:rPr lang="de-DE" dirty="0"/>
              <a:t>Tabuthema Tod</a:t>
            </a:r>
          </a:p>
          <a:p>
            <a:pPr lvl="1"/>
            <a:r>
              <a:rPr lang="de-DE" dirty="0"/>
              <a:t>Mangelnde Informationen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de-DE" dirty="0"/>
              <a:t>Literatur-Tipp: </a:t>
            </a:r>
            <a:br>
              <a:rPr lang="de-DE" dirty="0"/>
            </a:br>
            <a:r>
              <a:rPr lang="de-DE" dirty="0"/>
              <a:t>         „Konfliktfrei vererben“ (Jonas/Jonas)</a:t>
            </a:r>
          </a:p>
        </p:txBody>
      </p:sp>
      <p:pic>
        <p:nvPicPr>
          <p:cNvPr id="5" name="Grafik 4" descr="Ein Bild, das Person, Mann, Text enthält.&#10;&#10;Automatisch generierte Beschreibung">
            <a:extLst>
              <a:ext uri="{FF2B5EF4-FFF2-40B4-BE49-F238E27FC236}">
                <a16:creationId xmlns:a16="http://schemas.microsoft.com/office/drawing/2014/main" id="{F51C9F8A-8AE6-41CB-9F86-50B53BB33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48" y="3324248"/>
            <a:ext cx="1944216" cy="30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kommt es zum letzten Willen?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Prozess über Etappen (zum Teil über Jahre)</a:t>
            </a:r>
          </a:p>
          <a:p>
            <a:r>
              <a:rPr lang="de-DE" dirty="0"/>
              <a:t>Informationsbedürfnis</a:t>
            </a:r>
          </a:p>
          <a:p>
            <a:r>
              <a:rPr lang="de-DE" dirty="0"/>
              <a:t>biografische Situation</a:t>
            </a:r>
          </a:p>
          <a:p>
            <a:r>
              <a:rPr lang="de-DE" dirty="0"/>
              <a:t>besondere Ereignisse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6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Motivationslagen</a:t>
            </a:r>
            <a:br>
              <a:rPr lang="de-DE" dirty="0"/>
            </a:br>
            <a:r>
              <a:rPr lang="de-DE" dirty="0"/>
              <a:t>von Erblassenden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„Ablass“, schlechtes Gewissen …</a:t>
            </a:r>
          </a:p>
          <a:p>
            <a:r>
              <a:rPr lang="de-DE" dirty="0"/>
              <a:t>Ärger mit Verwandten</a:t>
            </a:r>
          </a:p>
          <a:p>
            <a:r>
              <a:rPr lang="de-DE" dirty="0"/>
              <a:t>Vertrauen zur Institution</a:t>
            </a:r>
          </a:p>
          <a:p>
            <a:r>
              <a:rPr lang="de-DE" dirty="0"/>
              <a:t>Verbindlichkeit der Beziehung</a:t>
            </a:r>
          </a:p>
          <a:p>
            <a:r>
              <a:rPr lang="de-DE" dirty="0"/>
              <a:t>Identifizierung mit Institution und Personen</a:t>
            </a:r>
          </a:p>
          <a:p>
            <a:r>
              <a:rPr lang="de-DE" dirty="0"/>
              <a:t>„Adoption“  -  Frage: Wer ist für mich da?</a:t>
            </a:r>
          </a:p>
          <a:p>
            <a:r>
              <a:rPr lang="de-DE" dirty="0"/>
              <a:t>eigene Ziele auf Dauer verfolgen</a:t>
            </a:r>
          </a:p>
          <a:p>
            <a:r>
              <a:rPr lang="de-DE" dirty="0"/>
              <a:t>die letzte Entscheidung im Leben!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67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 https://flinga.fi/s/F6ADYXY gehen (siehe Chat)</a:t>
            </a:r>
          </a:p>
          <a:p>
            <a:r>
              <a:rPr lang="de-DE" dirty="0"/>
              <a:t>rechts oben bei „Message“ Ihre Antwort</a:t>
            </a:r>
            <a:br>
              <a:rPr lang="de-DE" dirty="0"/>
            </a:br>
            <a:r>
              <a:rPr lang="de-DE" dirty="0"/>
              <a:t> auf einen der Satzanfänge reinschreiben</a:t>
            </a:r>
          </a:p>
          <a:p>
            <a:r>
              <a:rPr lang="de-DE" dirty="0"/>
              <a:t>auf „Send“ klicken </a:t>
            </a:r>
          </a:p>
          <a:p>
            <a:r>
              <a:rPr lang="de-DE" dirty="0"/>
              <a:t>das erstellte Kärtchen platzieren</a:t>
            </a:r>
          </a:p>
          <a:p>
            <a:r>
              <a:rPr lang="de-DE" dirty="0"/>
              <a:t>für die anderen Satzanfänge wiederholen</a:t>
            </a:r>
          </a:p>
          <a:p>
            <a:r>
              <a:rPr lang="de-DE" dirty="0"/>
              <a:t>zu Zoom zurückwechseln,</a:t>
            </a:r>
            <a:br>
              <a:rPr lang="de-DE" dirty="0"/>
            </a:br>
            <a:r>
              <a:rPr lang="de-DE" dirty="0"/>
              <a:t>wenn Sie fertig sind.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129936-B25F-4597-97B8-857215E63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843" y="2698380"/>
            <a:ext cx="4031146" cy="1637962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9341982-CF3A-49AD-9404-B2DB5C311BAB}"/>
              </a:ext>
            </a:extLst>
          </p:cNvPr>
          <p:cNvCxnSpPr/>
          <p:nvPr/>
        </p:nvCxnSpPr>
        <p:spPr>
          <a:xfrm flipH="1">
            <a:off x="9480376" y="2887764"/>
            <a:ext cx="288032" cy="648072"/>
          </a:xfrm>
          <a:prstGeom prst="straightConnector1">
            <a:avLst/>
          </a:prstGeom>
          <a:ln w="53975">
            <a:solidFill>
              <a:srgbClr val="C00000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AE20C43-6508-446D-B22D-10F53FFE7F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844" y="2671248"/>
            <a:ext cx="3998556" cy="1661946"/>
          </a:xfrm>
          <a:prstGeom prst="rect">
            <a:avLst/>
          </a:prstGeom>
        </p:spPr>
      </p:pic>
      <p:sp>
        <p:nvSpPr>
          <p:cNvPr id="22" name="Oval 10">
            <a:extLst>
              <a:ext uri="{FF2B5EF4-FFF2-40B4-BE49-F238E27FC236}">
                <a16:creationId xmlns:a16="http://schemas.microsoft.com/office/drawing/2014/main" id="{1363EF7D-E480-4D1B-879C-794F014B1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488" y="2701404"/>
            <a:ext cx="864096" cy="302092"/>
          </a:xfrm>
          <a:prstGeom prst="ellips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9E6F35B-63ED-4910-BF06-7BEF0F1140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7433" y="2636912"/>
            <a:ext cx="3998556" cy="2996199"/>
          </a:xfrm>
          <a:prstGeom prst="rect">
            <a:avLst/>
          </a:prstGeom>
        </p:spPr>
      </p:pic>
      <p:sp>
        <p:nvSpPr>
          <p:cNvPr id="21" name="Pfeil: nach unten gekrümmt 20">
            <a:extLst>
              <a:ext uri="{FF2B5EF4-FFF2-40B4-BE49-F238E27FC236}">
                <a16:creationId xmlns:a16="http://schemas.microsoft.com/office/drawing/2014/main" id="{846BE1C5-6C36-4110-B345-02393FEE9830}"/>
              </a:ext>
            </a:extLst>
          </p:cNvPr>
          <p:cNvSpPr/>
          <p:nvPr/>
        </p:nvSpPr>
        <p:spPr>
          <a:xfrm rot="21108517" flipH="1">
            <a:off x="8544272" y="4336342"/>
            <a:ext cx="1008112" cy="244786"/>
          </a:xfrm>
          <a:prstGeom prst="curvedDownArrow">
            <a:avLst>
              <a:gd name="adj1" fmla="val 25000"/>
              <a:gd name="adj2" fmla="val 50000"/>
              <a:gd name="adj3" fmla="val 2134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97379-273A-4E9D-8BE5-6195119E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Erben und Gemeinnützigkeit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9FCE7-26D5-4899-BDB2-107782D45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28 % der Bevölkerung in Deutschland kann sich vorstellen, sein Erbe oder einen Teil seines Erbes einem gemeinnützigen Zweck bzw. einer gemeinnützigen Organisation zu hinterlassen. </a:t>
            </a:r>
          </a:p>
          <a:p>
            <a:r>
              <a:rPr lang="de-DE" dirty="0"/>
              <a:t>Deutlich höher fällt die Bereitschaft bei denjenigen aus, die keine Kinder haben. Innerhalb dieser Personengruppe kann sich gut die Hälfte (51 %) das gemeinnützige Vererben vorstellen.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200" dirty="0"/>
              <a:t>Quelle: Initiative „Mein Erbe tut Gutes. Das Prinzip Apfelbaum“,</a:t>
            </a:r>
            <a:br>
              <a:rPr lang="de-DE" sz="1200" dirty="0"/>
            </a:br>
            <a:r>
              <a:rPr lang="de-DE" sz="1200" dirty="0"/>
              <a:t>GfK-Umfrage „Gemeinnütziges Vererben in Deutschland“,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7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97379-273A-4E9D-8BE5-6195119E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Beweggründe für Vermächtnisse  </a:t>
            </a:r>
            <a:br>
              <a:rPr lang="de-DE" dirty="0"/>
            </a:br>
            <a:r>
              <a:rPr lang="de-DE" dirty="0"/>
              <a:t>an gemeinnützige 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9FCE7-26D5-4899-BDB2-107782D45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Wunsch, eigene Werte weiterzugeben   	41 %</a:t>
            </a:r>
          </a:p>
          <a:p>
            <a:r>
              <a:rPr lang="de-DE" dirty="0"/>
              <a:t>Der Wunsch, der Gesellschaft etwas</a:t>
            </a:r>
            <a:br>
              <a:rPr lang="de-DE" dirty="0"/>
            </a:br>
            <a:r>
              <a:rPr lang="de-DE" dirty="0"/>
              <a:t>zurückzugeben, weil es einem gutging           	25 %</a:t>
            </a:r>
          </a:p>
          <a:p>
            <a:r>
              <a:rPr lang="de-DE" dirty="0"/>
              <a:t>Das Erbe nachhaltig anlegen </a:t>
            </a:r>
            <a:br>
              <a:rPr lang="de-DE" dirty="0"/>
            </a:br>
            <a:r>
              <a:rPr lang="de-DE" dirty="0"/>
              <a:t>und Bleibendes schaffen 		   	      	    			23 %</a:t>
            </a:r>
          </a:p>
          <a:p>
            <a:r>
              <a:rPr lang="de-DE" dirty="0"/>
              <a:t>Es gibt keine weiteren Erben</a:t>
            </a:r>
            <a:br>
              <a:rPr lang="de-DE" dirty="0"/>
            </a:br>
            <a:r>
              <a:rPr lang="de-DE" dirty="0"/>
              <a:t>und der Staat soll nicht erben                      	22 %</a:t>
            </a:r>
          </a:p>
          <a:p>
            <a:r>
              <a:rPr lang="de-DE" dirty="0"/>
              <a:t>Die Angehörigen sind bereits versorgt       		21 %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200" dirty="0"/>
              <a:t>Quelle: Initiative „Mein Erbe tut Gutes. Das Prinzip Apfelbaum“, GfK-Umfrage „Gemeinnütziges Vererben in Deutschland“, 2019</a:t>
            </a:r>
          </a:p>
        </p:txBody>
      </p:sp>
    </p:spTree>
    <p:extLst>
      <p:ext uri="{BB962C8B-B14F-4D97-AF65-F5344CB8AC3E}">
        <p14:creationId xmlns:p14="http://schemas.microsoft.com/office/powerpoint/2010/main" val="23480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876F0-DF9F-4626-8173-A4F43E4EF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35378" y="299801"/>
            <a:ext cx="4103688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emotional belastend,</a:t>
            </a:r>
            <a:br>
              <a:rPr lang="de-DE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wird totgeschwiegen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DC5EE54-4011-4016-A244-AB2C262C28EB}"/>
              </a:ext>
            </a:extLst>
          </p:cNvPr>
          <p:cNvSpPr txBox="1">
            <a:spLocks/>
          </p:cNvSpPr>
          <p:nvPr/>
        </p:nvSpPr>
        <p:spPr>
          <a:xfrm>
            <a:off x="7796336" y="1540097"/>
            <a:ext cx="3888432" cy="20621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sich auf Seiten </a:t>
            </a:r>
            <a:b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</a:b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des Diakonischen Werkes / der Kirche zurücknehmen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439D5E9-E5C4-4FF0-9517-9DCF806DE04B}"/>
              </a:ext>
            </a:extLst>
          </p:cNvPr>
          <p:cNvSpPr txBox="1">
            <a:spLocks/>
          </p:cNvSpPr>
          <p:nvPr/>
        </p:nvSpPr>
        <p:spPr>
          <a:xfrm>
            <a:off x="8185808" y="4049901"/>
            <a:ext cx="2837940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Das Scherflein der armen Witwe!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105EDC7-E5DB-4247-BB58-8F933CBF5E45}"/>
              </a:ext>
            </a:extLst>
          </p:cNvPr>
          <p:cNvSpPr txBox="1">
            <a:spLocks/>
          </p:cNvSpPr>
          <p:nvPr/>
        </p:nvSpPr>
        <p:spPr>
          <a:xfrm>
            <a:off x="4799856" y="5589240"/>
            <a:ext cx="30243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Rücksicht auf Angehörige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9C8A196-C565-4387-BC75-23F2934DD942}"/>
              </a:ext>
            </a:extLst>
          </p:cNvPr>
          <p:cNvSpPr txBox="1">
            <a:spLocks/>
          </p:cNvSpPr>
          <p:nvPr/>
        </p:nvSpPr>
        <p:spPr>
          <a:xfrm>
            <a:off x="1199456" y="4681243"/>
            <a:ext cx="3373676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Begriff „Erbschafts-  Marketing“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C4E72A0-EE99-4731-A271-898DC75ABE3A}"/>
              </a:ext>
            </a:extLst>
          </p:cNvPr>
          <p:cNvSpPr txBox="1">
            <a:spLocks/>
          </p:cNvSpPr>
          <p:nvPr/>
        </p:nvSpPr>
        <p:spPr>
          <a:xfrm>
            <a:off x="298738" y="2817370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„Über Geld spricht man nicht!“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B0BCDA3-F131-4369-9174-364D514DF516}"/>
              </a:ext>
            </a:extLst>
          </p:cNvPr>
          <p:cNvSpPr txBox="1">
            <a:spLocks/>
          </p:cNvSpPr>
          <p:nvPr/>
        </p:nvSpPr>
        <p:spPr>
          <a:xfrm>
            <a:off x="1415480" y="1268760"/>
            <a:ext cx="2268251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Tabuthema Tod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C7FE22E-1E1B-4770-A56B-D69DFD56C1D4}"/>
              </a:ext>
            </a:extLst>
          </p:cNvPr>
          <p:cNvSpPr txBox="1">
            <a:spLocks/>
          </p:cNvSpPr>
          <p:nvPr/>
        </p:nvSpPr>
        <p:spPr>
          <a:xfrm>
            <a:off x="4120074" y="2376831"/>
            <a:ext cx="31967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  <a:t>„Die wollen</a:t>
            </a:r>
            <a:br>
              <a:rPr lang="de-DE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  <a:t>  doch nur</a:t>
            </a:r>
            <a:br>
              <a:rPr lang="de-DE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  <a:t>    mein Geld!“</a:t>
            </a:r>
          </a:p>
        </p:txBody>
      </p:sp>
    </p:spTree>
    <p:extLst>
      <p:ext uri="{BB962C8B-B14F-4D97-AF65-F5344CB8AC3E}">
        <p14:creationId xmlns:p14="http://schemas.microsoft.com/office/powerpoint/2010/main" val="34095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wnloadHORNBACH TV-Spot - Und was bleibt von D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5051" y="3140968"/>
            <a:ext cx="3269625" cy="1839164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734" y="332656"/>
            <a:ext cx="5001018" cy="625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 descr="FR-Erbschaften-Agentur-Konzept_MuK.pdf - Adobe Rea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876" y="269888"/>
            <a:ext cx="4585941" cy="631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bgerundete rechteckige Legende 4"/>
          <p:cNvSpPr/>
          <p:nvPr/>
        </p:nvSpPr>
        <p:spPr>
          <a:xfrm>
            <a:off x="8760296" y="4725144"/>
            <a:ext cx="2016224" cy="720080"/>
          </a:xfrm>
          <a:prstGeom prst="wedgeRoundRectCallout">
            <a:avLst>
              <a:gd name="adj1" fmla="val 31104"/>
              <a:gd name="adj2" fmla="val 1344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>
                <a:solidFill>
                  <a:srgbClr val="000000"/>
                </a:solidFill>
                <a:latin typeface="Trebuchet MS" pitchFamily="34" charset="0"/>
              </a:rPr>
              <a:t>Thema steht im Vordergrund!</a:t>
            </a: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>
                <a:solidFill>
                  <a:srgbClr val="000000"/>
                </a:solidFill>
                <a:latin typeface="Trebuchet MS" pitchFamily="34" charset="0"/>
              </a:rPr>
              <a:t>Institutionen nur </a:t>
            </a:r>
            <a:br>
              <a:rPr lang="de-DE" sz="1100" b="1" dirty="0">
                <a:solidFill>
                  <a:srgbClr val="000000"/>
                </a:solidFill>
                <a:latin typeface="Trebuchet MS" pitchFamily="34" charset="0"/>
              </a:rPr>
            </a:br>
            <a:r>
              <a:rPr lang="de-DE" sz="1100" b="1" dirty="0">
                <a:solidFill>
                  <a:srgbClr val="000000"/>
                </a:solidFill>
                <a:latin typeface="Trebuchet MS" pitchFamily="34" charset="0"/>
              </a:rPr>
              <a:t>„Garanten für Seriosität“!</a:t>
            </a:r>
          </a:p>
        </p:txBody>
      </p:sp>
    </p:spTree>
    <p:extLst>
      <p:ext uri="{BB962C8B-B14F-4D97-AF65-F5344CB8AC3E}">
        <p14:creationId xmlns:p14="http://schemas.microsoft.com/office/powerpoint/2010/main" val="40053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95023-0BF5-42F8-9D28-921F44B0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9AD20A-5FEA-43DD-B8CA-A43CB28CE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99381"/>
            <a:ext cx="5270376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I. Teil:</a:t>
            </a:r>
          </a:p>
          <a:p>
            <a:r>
              <a:rPr lang="de-DE" dirty="0"/>
              <a:t>Vorstellungsrunde </a:t>
            </a:r>
          </a:p>
          <a:p>
            <a:r>
              <a:rPr lang="de-DE" dirty="0"/>
              <a:t>zwei Geschichten </a:t>
            </a:r>
          </a:p>
          <a:p>
            <a:r>
              <a:rPr lang="de-DE" dirty="0"/>
              <a:t>Grundinformationen zu „Erben und Vererben“</a:t>
            </a:r>
          </a:p>
          <a:p>
            <a:r>
              <a:rPr lang="de-DE" dirty="0"/>
              <a:t>der Blick auf mich selbst …</a:t>
            </a:r>
          </a:p>
          <a:p>
            <a:r>
              <a:rPr lang="de-DE" dirty="0"/>
              <a:t>30 min Abendessenspause</a:t>
            </a:r>
          </a:p>
          <a:p>
            <a:r>
              <a:rPr lang="de-DE" dirty="0"/>
              <a:t>Die Projekte „Was bleibt.“ (und „Nicht(s) vergessen“)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47C4F77-5B5E-4B64-804E-5370EAE018BC}"/>
              </a:ext>
            </a:extLst>
          </p:cNvPr>
          <p:cNvSpPr txBox="1">
            <a:spLocks/>
          </p:cNvSpPr>
          <p:nvPr/>
        </p:nvSpPr>
        <p:spPr>
          <a:xfrm>
            <a:off x="6528048" y="1999381"/>
            <a:ext cx="5054352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3pPr>
            <a:lvl4pPr marL="1371600" indent="0" algn="r" defTabSz="457200" rtl="0" eaLnBrk="1" latinLnBrk="0" hangingPunct="1">
              <a:spcBef>
                <a:spcPts val="1200"/>
              </a:spcBef>
              <a:buFont typeface="Arial"/>
              <a:buNone/>
              <a:defRPr sz="12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de-DE" dirty="0"/>
              <a:t>II. Teil: 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Strategie und Planung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Grundsatzentscheidung:</a:t>
            </a:r>
            <a:br>
              <a:rPr lang="de-DE" dirty="0"/>
            </a:br>
            <a:r>
              <a:rPr lang="de-DE" dirty="0"/>
              <a:t>Was </a:t>
            </a:r>
            <a:r>
              <a:rPr lang="de-DE"/>
              <a:t>machen wir?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9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undraising\Hornbach-Herbstkampagn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35" y="392332"/>
            <a:ext cx="4968552" cy="60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Fundraising\Hornbach-Trepp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92332"/>
            <a:ext cx="4824536" cy="611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8112">
            <a:off x="5452492" y="148462"/>
            <a:ext cx="4547804" cy="310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8302">
            <a:off x="3271241" y="1652734"/>
            <a:ext cx="3661994" cy="29074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491">
            <a:off x="184239" y="4409064"/>
            <a:ext cx="3402763" cy="235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825" y="188640"/>
            <a:ext cx="3186871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Margot Käßmann zur Frage &quot;Was bleibt?&quot; - YouTube - Mozilla Firefox">
            <a:extLst>
              <a:ext uri="{FF2B5EF4-FFF2-40B4-BE49-F238E27FC236}">
                <a16:creationId xmlns:a16="http://schemas.microsoft.com/office/drawing/2014/main" id="{89203FD1-E044-4D06-B1A0-0039E2F39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0323">
            <a:off x="8798475" y="3013975"/>
            <a:ext cx="3528392" cy="327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7DC300-8855-45EF-866C-8EA66D0168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8500" r="8263" b="24510"/>
          <a:stretch/>
        </p:blipFill>
        <p:spPr>
          <a:xfrm>
            <a:off x="3742387" y="4290191"/>
            <a:ext cx="4961993" cy="240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>
            <a:extLst>
              <a:ext uri="{FF2B5EF4-FFF2-40B4-BE49-F238E27FC236}">
                <a16:creationId xmlns:a16="http://schemas.microsoft.com/office/drawing/2014/main" id="{C588E62B-EE74-42CE-AC1F-B1FE8E13B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7"/>
          <a:stretch/>
        </p:blipFill>
        <p:spPr>
          <a:xfrm rot="21368008">
            <a:off x="122246" y="215674"/>
            <a:ext cx="2973606" cy="429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FR-Erbschaften-DW_EKiBa-Ratgeber-2013-07-31.pdf - Adobe Reader">
            <a:extLst>
              <a:ext uri="{FF2B5EF4-FFF2-40B4-BE49-F238E27FC236}">
                <a16:creationId xmlns:a16="http://schemas.microsoft.com/office/drawing/2014/main" id="{F0ECCBCE-E8A7-4E9D-AE58-2289B5D0A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35"/>
          <a:stretch/>
        </p:blipFill>
        <p:spPr>
          <a:xfrm rot="21387895">
            <a:off x="3060530" y="36000"/>
            <a:ext cx="2587028" cy="439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FR-Erbschaften-DW_EKiBa-Ratgeber-2013-07-31.pdf - Adobe Reader">
            <a:extLst>
              <a:ext uri="{FF2B5EF4-FFF2-40B4-BE49-F238E27FC236}">
                <a16:creationId xmlns:a16="http://schemas.microsoft.com/office/drawing/2014/main" id="{7CC9A479-C87E-4413-8C00-EE26D56243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4924" y="1891025"/>
            <a:ext cx="3599429" cy="471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FR-Erbschaften-DW_EKiBa-Ratgeber-2013-07-31.pdf - Adobe Reader">
            <a:extLst>
              <a:ext uri="{FF2B5EF4-FFF2-40B4-BE49-F238E27FC236}">
                <a16:creationId xmlns:a16="http://schemas.microsoft.com/office/drawing/2014/main" id="{9AC624E2-1D2F-45AC-B0C6-1EA122430C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1452" y="1891026"/>
            <a:ext cx="2768082" cy="471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0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9-Baden.pdf - Adobe Acrobat Reader DC">
            <a:extLst>
              <a:ext uri="{FF2B5EF4-FFF2-40B4-BE49-F238E27FC236}">
                <a16:creationId xmlns:a16="http://schemas.microsoft.com/office/drawing/2014/main" id="{CF8EDEFA-4964-4F26-863C-F10225E67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9896">
            <a:off x="595873" y="115822"/>
            <a:ext cx="10743751" cy="653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1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9-Baden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2716">
            <a:off x="1494" y="441136"/>
            <a:ext cx="3428837" cy="420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 descr="FR-Erbschaften-DW_EKiBa-Ratgeber-2019-Baden - PDF-XChange View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3238">
            <a:off x="3386674" y="9062"/>
            <a:ext cx="3412173" cy="422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FR-Erbschaften-DW_EKiBa-Ratgeber-2019-Baden - PDF-XChange View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3398">
            <a:off x="8916957" y="2875132"/>
            <a:ext cx="3226307" cy="428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FR-Erbschaften-DW_EKiBa-Ratgeber-2019-Baden - PDF-XChange View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0370">
            <a:off x="5716827" y="2530978"/>
            <a:ext cx="3458805" cy="430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6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Ratgeber-2019-Baden.pdf - Adobe Acrobat Reader DC">
            <a:extLst>
              <a:ext uri="{FF2B5EF4-FFF2-40B4-BE49-F238E27FC236}">
                <a16:creationId xmlns:a16="http://schemas.microsoft.com/office/drawing/2014/main" id="{31CEF250-0C5A-4458-A751-742FA240E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5235">
            <a:off x="688511" y="321148"/>
            <a:ext cx="10814977" cy="664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bgerundete rechteckige Legende 8"/>
          <p:cNvSpPr/>
          <p:nvPr/>
        </p:nvSpPr>
        <p:spPr>
          <a:xfrm>
            <a:off x="377553" y="1628800"/>
            <a:ext cx="3136220" cy="1923989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Grafik 5" descr="FR-Erbschaften-DW_EKiBa-Ratgeber-2019-Baden.pdf - Adobe Acrobat Reader DC">
            <a:extLst>
              <a:ext uri="{FF2B5EF4-FFF2-40B4-BE49-F238E27FC236}">
                <a16:creationId xmlns:a16="http://schemas.microsoft.com/office/drawing/2014/main" id="{80A53F73-AFEB-4FB2-9D83-A6F1F7F6B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57" y="1834710"/>
            <a:ext cx="2884906" cy="1594290"/>
          </a:xfrm>
          <a:prstGeom prst="rect">
            <a:avLst/>
          </a:prstGeom>
        </p:spPr>
      </p:pic>
      <p:sp>
        <p:nvSpPr>
          <p:cNvPr id="5" name="Abgerundete rechteckige Legende 10">
            <a:extLst>
              <a:ext uri="{FF2B5EF4-FFF2-40B4-BE49-F238E27FC236}">
                <a16:creationId xmlns:a16="http://schemas.microsoft.com/office/drawing/2014/main" id="{A2193E28-1161-4B23-8D93-676488BE059D}"/>
              </a:ext>
            </a:extLst>
          </p:cNvPr>
          <p:cNvSpPr/>
          <p:nvPr/>
        </p:nvSpPr>
        <p:spPr>
          <a:xfrm flipV="1">
            <a:off x="6009180" y="1616817"/>
            <a:ext cx="2952327" cy="1104273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0" name="Grafik 9" descr="FR-Erbschaften-DW_EKiBa-Ratgeber-2019-Baden.pdf - Adobe Acrobat Reader DC">
            <a:extLst>
              <a:ext uri="{FF2B5EF4-FFF2-40B4-BE49-F238E27FC236}">
                <a16:creationId xmlns:a16="http://schemas.microsoft.com/office/drawing/2014/main" id="{72277C44-4020-4D9C-B00B-72EF12BD41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420" y="1700901"/>
            <a:ext cx="281431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9-Baden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359">
            <a:off x="154234" y="9224"/>
            <a:ext cx="3882588" cy="477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 descr="FR-Erbschaften-DW_EKiBa-Ratgeber-2013-07-31.pdf - Adobe Reader">
            <a:extLst>
              <a:ext uri="{FF2B5EF4-FFF2-40B4-BE49-F238E27FC236}">
                <a16:creationId xmlns:a16="http://schemas.microsoft.com/office/drawing/2014/main" id="{34FC1096-18CE-4B81-973F-AE32D5626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8089">
            <a:off x="4198049" y="1216481"/>
            <a:ext cx="4280201" cy="520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87B860-7A82-466F-BD85-4D64DD8F3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8968">
            <a:off x="8440070" y="1397124"/>
            <a:ext cx="3572725" cy="522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8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R-Erbschaften-DW_EKiBa-Ratgeber-2019-Baden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3909" y="203349"/>
            <a:ext cx="4104456" cy="506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FR-Erbschaften-DW_EKiBa-Ratgeber-2019-Baden - PDF-XChange View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25" y="188640"/>
            <a:ext cx="4069729" cy="506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 descr="FR-Erbschaften-DW_EKiBa-Ratgeber-2019-Baden - PDF-XChange View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2464">
            <a:off x="7945539" y="1296997"/>
            <a:ext cx="4362750" cy="543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42369">
            <a:off x="470836" y="548212"/>
            <a:ext cx="5846677" cy="576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FR-Erbschaften-DW_EKiBa-Ratgeber-2013-07-31.pdf - Adobe Reader">
            <a:extLst>
              <a:ext uri="{FF2B5EF4-FFF2-40B4-BE49-F238E27FC236}">
                <a16:creationId xmlns:a16="http://schemas.microsoft.com/office/drawing/2014/main" id="{A86ECAF4-F8DD-47CB-B78F-A9A940D14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458">
            <a:off x="7270067" y="421619"/>
            <a:ext cx="4351400" cy="593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10">
            <a:extLst>
              <a:ext uri="{FF2B5EF4-FFF2-40B4-BE49-F238E27FC236}">
                <a16:creationId xmlns:a16="http://schemas.microsoft.com/office/drawing/2014/main" id="{9AE4992C-0B82-4665-B2BA-11BD3AF046AC}"/>
              </a:ext>
            </a:extLst>
          </p:cNvPr>
          <p:cNvSpPr>
            <a:spLocks noChangeArrowheads="1"/>
          </p:cNvSpPr>
          <p:nvPr/>
        </p:nvSpPr>
        <p:spPr bwMode="auto">
          <a:xfrm rot="271486">
            <a:off x="8129101" y="253199"/>
            <a:ext cx="1656184" cy="493293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1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R-Erbschaften-DW_EKiBa-Bestellflyer-neu-Baden-Druck.pdf - Adobe Acrobat Reader DC">
            <a:extLst>
              <a:ext uri="{FF2B5EF4-FFF2-40B4-BE49-F238E27FC236}">
                <a16:creationId xmlns:a16="http://schemas.microsoft.com/office/drawing/2014/main" id="{8A211D37-FB5D-4A08-901E-0F65870763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32100">
            <a:off x="265385" y="682246"/>
            <a:ext cx="6511149" cy="435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DC811F8-CC9E-0A4A-AEAF-69818853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539">
            <a:off x="7390940" y="530681"/>
            <a:ext cx="4118662" cy="5796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8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A0FDC-8B95-472D-8640-BE8AEC29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Erfahrungshintergründe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3BA59A-00DD-445D-8967-5F67ABA8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Selbständiger im Sportmarketing</a:t>
            </a:r>
          </a:p>
          <a:p>
            <a:r>
              <a:rPr lang="de-DE" dirty="0"/>
              <a:t>Gemeindepfarrer</a:t>
            </a:r>
          </a:p>
          <a:p>
            <a:r>
              <a:rPr lang="de-DE" dirty="0"/>
              <a:t>Religionslehrer und Bezirksjugendpfarrer</a:t>
            </a:r>
          </a:p>
          <a:p>
            <a:r>
              <a:rPr lang="de-DE" dirty="0"/>
              <a:t>landeskirchlicher Beauftragter für Sport und Vereine</a:t>
            </a:r>
          </a:p>
          <a:p>
            <a:r>
              <a:rPr lang="de-DE" dirty="0"/>
              <a:t>Führungsakademie des Landes Baden-Württemberg</a:t>
            </a:r>
          </a:p>
          <a:p>
            <a:r>
              <a:rPr lang="de-DE" dirty="0"/>
              <a:t>Gemeindeberatung und Fundraising</a:t>
            </a:r>
          </a:p>
          <a:p>
            <a:r>
              <a:rPr lang="de-DE" dirty="0"/>
              <a:t>Kommunikationskonzepte „Was bleibt.“ und „Nicht(s) vergessen“</a:t>
            </a:r>
          </a:p>
        </p:txBody>
      </p:sp>
    </p:spTree>
    <p:extLst>
      <p:ext uri="{BB962C8B-B14F-4D97-AF65-F5344CB8AC3E}">
        <p14:creationId xmlns:p14="http://schemas.microsoft.com/office/powerpoint/2010/main" val="17073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3B4F98-8139-4DC6-9501-A4750DB6D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/>
        </p:blipFill>
        <p:spPr>
          <a:xfrm>
            <a:off x="0" y="1116"/>
            <a:ext cx="1257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Himmel, Straße enthält.&#10;&#10;Automatisch generierte Beschreibung">
            <a:extLst>
              <a:ext uri="{FF2B5EF4-FFF2-40B4-BE49-F238E27FC236}">
                <a16:creationId xmlns:a16="http://schemas.microsoft.com/office/drawing/2014/main" id="{E556AD98-D5CD-5CA0-6329-6A81D9137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7"/>
          <a:stretch/>
        </p:blipFill>
        <p:spPr>
          <a:xfrm>
            <a:off x="0" y="0"/>
            <a:ext cx="5511841" cy="3555015"/>
          </a:xfrm>
          <a:prstGeom prst="rect">
            <a:avLst/>
          </a:prstGeom>
        </p:spPr>
      </p:pic>
      <p:pic>
        <p:nvPicPr>
          <p:cNvPr id="8" name="Grafik 7" descr="Ein Bild, das Gebäude, draußen, Himmel, alt enthält.&#10;&#10;Automatisch generierte Beschreibung">
            <a:extLst>
              <a:ext uri="{FF2B5EF4-FFF2-40B4-BE49-F238E27FC236}">
                <a16:creationId xmlns:a16="http://schemas.microsoft.com/office/drawing/2014/main" id="{D61480CB-6CD3-6817-04BB-8AAE98AC9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681332"/>
            <a:ext cx="4320480" cy="3240360"/>
          </a:xfrm>
          <a:prstGeom prst="rect">
            <a:avLst/>
          </a:prstGeom>
        </p:spPr>
      </p:pic>
      <p:pic>
        <p:nvPicPr>
          <p:cNvPr id="13" name="Grafik 12" descr="Ein Bild, das Wand, drinnen, lebend, Raum enthält.&#10;&#10;Automatisch generierte Beschreibung">
            <a:extLst>
              <a:ext uri="{FF2B5EF4-FFF2-40B4-BE49-F238E27FC236}">
                <a16:creationId xmlns:a16="http://schemas.microsoft.com/office/drawing/2014/main" id="{959B1D9C-79D7-896B-FB34-F28EA86C2E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9"/>
          <a:stretch/>
        </p:blipFill>
        <p:spPr>
          <a:xfrm>
            <a:off x="6384032" y="3681333"/>
            <a:ext cx="4541593" cy="3176668"/>
          </a:xfrm>
          <a:prstGeom prst="rect">
            <a:avLst/>
          </a:prstGeom>
        </p:spPr>
      </p:pic>
      <p:pic>
        <p:nvPicPr>
          <p:cNvPr id="15" name="Grafik 14" descr="Ein Bild, das Text, draußen, Auto, Gebäude enthält.&#10;&#10;Automatisch generierte Beschreibung">
            <a:extLst>
              <a:ext uri="{FF2B5EF4-FFF2-40B4-BE49-F238E27FC236}">
                <a16:creationId xmlns:a16="http://schemas.microsoft.com/office/drawing/2014/main" id="{EA205EBF-552C-BB7E-7F83-8D9CBB567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30386"/>
          <a:stretch/>
        </p:blipFill>
        <p:spPr>
          <a:xfrm>
            <a:off x="7176120" y="-1"/>
            <a:ext cx="5007226" cy="35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Ausstellungsorganisation</a:t>
            </a:r>
            <a:br>
              <a:rPr lang="de-DE" dirty="0"/>
            </a:br>
            <a:r>
              <a:rPr lang="de-DE" dirty="0"/>
              <a:t>(in Baden)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Transport, Auf- und Abbau durch Diakonie Karlsruhe</a:t>
            </a:r>
          </a:p>
          <a:p>
            <a:r>
              <a:rPr lang="de-DE" dirty="0"/>
              <a:t>Ansprechperson: Jelena </a:t>
            </a:r>
            <a:r>
              <a:rPr lang="de-DE" dirty="0" err="1"/>
              <a:t>Kuhar-Papesa</a:t>
            </a:r>
            <a:br>
              <a:rPr lang="de-DE" dirty="0"/>
            </a:br>
            <a:r>
              <a:rPr lang="de-DE" dirty="0"/>
              <a:t>  (Tel. 0721 167142 – E-Mail: kuhar-papesa@dw-karlsruhe.de)</a:t>
            </a:r>
          </a:p>
          <a:p>
            <a:r>
              <a:rPr lang="de-DE" dirty="0"/>
              <a:t>Kostenbeteiligung: 500 Euro brutto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4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9616" y="10004"/>
            <a:ext cx="7092280" cy="32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Startseite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617" y="3212548"/>
            <a:ext cx="7092280" cy="36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ontakt - 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7769" y="0"/>
            <a:ext cx="7236462" cy="2669578"/>
          </a:xfrm>
          <a:prstGeom prst="rect">
            <a:avLst/>
          </a:prstGeom>
        </p:spPr>
      </p:pic>
      <p:pic>
        <p:nvPicPr>
          <p:cNvPr id="5" name="Grafik 4" descr="Kontakt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7770" y="2669578"/>
            <a:ext cx="5601911" cy="41919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1559F09-913C-479F-B1CA-719FC56602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4628" y="3474444"/>
            <a:ext cx="3391732" cy="29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Praxismaterialien (intern) - Mozilla Firefox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640" y="3399249"/>
            <a:ext cx="6780324" cy="3239085"/>
          </a:xfrm>
          <a:prstGeom prst="rect">
            <a:avLst/>
          </a:prstGeom>
        </p:spPr>
      </p:pic>
      <p:pic>
        <p:nvPicPr>
          <p:cNvPr id="6" name="Grafik 5" descr="Praxismaterialien (intern)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9"/>
          <a:stretch/>
        </p:blipFill>
        <p:spPr>
          <a:xfrm>
            <a:off x="2864272" y="288870"/>
            <a:ext cx="6192688" cy="31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0BE5298-1216-C7A7-86A4-66D13F8C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89999"/>
            <a:ext cx="6744072" cy="335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1D80E9-4498-1863-66BB-2F695687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3140968"/>
            <a:ext cx="7005474" cy="357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9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Infobrief-2018.pdf - Adobe Acrobat Reader DC">
            <a:extLst>
              <a:ext uri="{FF2B5EF4-FFF2-40B4-BE49-F238E27FC236}">
                <a16:creationId xmlns:a16="http://schemas.microsoft.com/office/drawing/2014/main" id="{E1D8F696-F9AB-4546-B717-F3FBF25D1F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4350">
            <a:off x="1697158" y="287653"/>
            <a:ext cx="4256303" cy="602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E223FD5-8E43-4235-9B6C-920A9E836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3402" y="116632"/>
            <a:ext cx="3533038" cy="28083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9133E24-A9DF-4059-BED7-7DDA1313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312" y="2971552"/>
            <a:ext cx="3603073" cy="25868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0EAD7F-CEA0-4448-BBC6-C6375E1FA1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433" y="5616087"/>
            <a:ext cx="3839085" cy="9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9662">
            <a:off x="434577" y="171777"/>
            <a:ext cx="4928572" cy="628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 descr="FR-Erbschaften-DW_Ekiba-Trauerbroschüre-Entwurf-2015-09-17 - PDF-XChange Viewer">
            <a:extLst>
              <a:ext uri="{FF2B5EF4-FFF2-40B4-BE49-F238E27FC236}">
                <a16:creationId xmlns:a16="http://schemas.microsoft.com/office/drawing/2014/main" id="{5CF209CB-BABA-41C4-9530-77C1287D5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101">
            <a:off x="5677920" y="295313"/>
            <a:ext cx="3348093" cy="394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 descr="FR-Erbschaften-DW_Ekiba-Trauerbroschüre-Entwurf-2015-09-17 - PDF-XChange Viewer">
            <a:extLst>
              <a:ext uri="{FF2B5EF4-FFF2-40B4-BE49-F238E27FC236}">
                <a16:creationId xmlns:a16="http://schemas.microsoft.com/office/drawing/2014/main" id="{33412C94-0483-4F29-9E0C-745645C5E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70183">
            <a:off x="8667941" y="2497765"/>
            <a:ext cx="3413393" cy="420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6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Trauerbroschüre - PDF-XChange View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210" y="260648"/>
            <a:ext cx="5132710" cy="64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 descr="FR-Erbschaften-DW_EKiBa-Trauerbroschüre - PDF-XChange View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9660">
            <a:off x="5316237" y="817155"/>
            <a:ext cx="6624838" cy="407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1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FB96F-B7F4-4933-AD73-7A3EFE9C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Stellen Sie sich kurz vor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203BA-8D56-48F7-8D03-5312E930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Wer sind Sie?</a:t>
            </a:r>
          </a:p>
          <a:p>
            <a:r>
              <a:rPr lang="de-DE" dirty="0"/>
              <a:t>Wo kommen Sie her?</a:t>
            </a:r>
          </a:p>
          <a:p>
            <a:r>
              <a:rPr lang="de-DE" dirty="0"/>
              <a:t>Was ist Ihr Interesse am Thema? </a:t>
            </a:r>
          </a:p>
        </p:txBody>
      </p:sp>
    </p:spTree>
    <p:extLst>
      <p:ext uri="{BB962C8B-B14F-4D97-AF65-F5344CB8AC3E}">
        <p14:creationId xmlns:p14="http://schemas.microsoft.com/office/powerpoint/2010/main" val="19534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48" y="332656"/>
            <a:ext cx="10294126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1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404664"/>
            <a:ext cx="11202388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2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C00579-C723-80DF-5FB3-9C24DD5B9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/>
          <a:stretch/>
        </p:blipFill>
        <p:spPr>
          <a:xfrm>
            <a:off x="0" y="0"/>
            <a:ext cx="12350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Gut vorbereitet für die letzte Reise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07568" y="4437112"/>
            <a:ext cx="5574882" cy="24966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2902D2-E4E1-4308-AC18-81D45311C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"/>
          <a:stretch/>
        </p:blipFill>
        <p:spPr>
          <a:xfrm>
            <a:off x="7896200" y="4397377"/>
            <a:ext cx="1871898" cy="2343176"/>
          </a:xfrm>
          <a:prstGeom prst="rect">
            <a:avLst/>
          </a:prstGeom>
        </p:spPr>
      </p:pic>
      <p:pic>
        <p:nvPicPr>
          <p:cNvPr id="2" name="Grafik 1" descr="Gut vorbereitet für die letzte Reise - Mozilla Firefox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44624"/>
            <a:ext cx="9144000" cy="44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Vorsorgeordner - PDF-XChange Viewer">
            <a:extLst>
              <a:ext uri="{FF2B5EF4-FFF2-40B4-BE49-F238E27FC236}">
                <a16:creationId xmlns:a16="http://schemas.microsoft.com/office/drawing/2014/main" id="{7A8BC047-EDFD-4A4E-90EC-78B7C6EA1F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46"/>
          <a:stretch/>
        </p:blipFill>
        <p:spPr>
          <a:xfrm>
            <a:off x="369715" y="3933056"/>
            <a:ext cx="5183017" cy="253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526B1D-DA02-41CC-859D-9E62955EE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7485">
            <a:off x="6832962" y="349880"/>
            <a:ext cx="4447617" cy="615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F0FDD1-6DF8-4A7B-93AF-05F587599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47" t="8970" r="16335" b="3801"/>
          <a:stretch/>
        </p:blipFill>
        <p:spPr>
          <a:xfrm rot="310398">
            <a:off x="6835389" y="345604"/>
            <a:ext cx="4447604" cy="615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0A52C75-5AAB-4D0D-84FC-F8CA97D4E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63" t="12630" r="17224" b="35504"/>
          <a:stretch/>
        </p:blipFill>
        <p:spPr>
          <a:xfrm>
            <a:off x="335360" y="236210"/>
            <a:ext cx="5168509" cy="345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8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D5DEFE2-5622-4000-89E8-3333090C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die Materialien?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D581EEC-01D8-4F42-86A0-407241951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5157327"/>
            <a:ext cx="11233248" cy="57606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Materialien über die eigene Landeskirche</a:t>
            </a:r>
          </a:p>
          <a:p>
            <a:pPr marL="0" indent="0">
              <a:buNone/>
            </a:pPr>
            <a:r>
              <a:rPr lang="de-DE" dirty="0"/>
              <a:t>Broschüren und Ordner auch über www.nichtsvergessen.de/bestellen</a:t>
            </a:r>
          </a:p>
        </p:txBody>
      </p:sp>
      <p:pic>
        <p:nvPicPr>
          <p:cNvPr id="6" name="Grafik 5" descr="FR-Erbschaften-DW_EKiBa-Ratgeber-2013-07-31.pdf - Adobe Reader">
            <a:extLst>
              <a:ext uri="{FF2B5EF4-FFF2-40B4-BE49-F238E27FC236}">
                <a16:creationId xmlns:a16="http://schemas.microsoft.com/office/drawing/2014/main" id="{819D7563-4489-4E42-94C2-E49D61A5F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31611">
            <a:off x="2333788" y="1234783"/>
            <a:ext cx="2529855" cy="316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 descr="FR-Erbschaften-DW_EKiBa-Bestellflyer-neu-Baden-Druck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2670">
            <a:off x="8773810" y="470648"/>
            <a:ext cx="2068716" cy="415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9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EF174-9D2A-4465-B8C0-5960667B0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Erbschaftsfundraising im kirchlichen Kontext</a:t>
            </a:r>
            <a:br>
              <a:rPr lang="de-DE" sz="4400" dirty="0"/>
            </a:br>
            <a:r>
              <a:rPr lang="de-DE" sz="4400" dirty="0"/>
              <a:t>online-Seminar, II. Teil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8A94D7-7F33-443D-A8A5-460E713E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692696"/>
            <a:ext cx="4032446" cy="40324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7AF942-3635-4A45-9466-D1A6498D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692696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95023-0BF5-42F8-9D28-921F44B0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9AD20A-5FEA-43DD-B8CA-A43CB28CE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99381"/>
            <a:ext cx="5270376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I. Teil:</a:t>
            </a:r>
          </a:p>
          <a:p>
            <a:r>
              <a:rPr lang="de-DE" dirty="0"/>
              <a:t>Grundinformationen zu „Erben und Vererben“</a:t>
            </a:r>
          </a:p>
          <a:p>
            <a:r>
              <a:rPr lang="de-DE" dirty="0"/>
              <a:t>Motivation von Erblasser*innen</a:t>
            </a:r>
          </a:p>
          <a:p>
            <a:r>
              <a:rPr lang="de-DE" dirty="0"/>
              <a:t>der Blick auf mich selbst …</a:t>
            </a:r>
          </a:p>
          <a:p>
            <a:r>
              <a:rPr lang="de-DE" dirty="0"/>
              <a:t>Die Projekte „Was bleibt.“ und „Nicht(s) vergessen“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47C4F77-5B5E-4B64-804E-5370EAE018BC}"/>
              </a:ext>
            </a:extLst>
          </p:cNvPr>
          <p:cNvSpPr txBox="1">
            <a:spLocks/>
          </p:cNvSpPr>
          <p:nvPr/>
        </p:nvSpPr>
        <p:spPr>
          <a:xfrm>
            <a:off x="6528048" y="1999381"/>
            <a:ext cx="5054352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3pPr>
            <a:lvl4pPr marL="1371600" indent="0" algn="r" defTabSz="457200" rtl="0" eaLnBrk="1" latinLnBrk="0" hangingPunct="1">
              <a:spcBef>
                <a:spcPts val="1200"/>
              </a:spcBef>
              <a:buFont typeface="Arial"/>
              <a:buNone/>
              <a:defRPr sz="1200" kern="1200">
                <a:solidFill>
                  <a:srgbClr val="A21E17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de-DE" dirty="0"/>
              <a:t>II. Teil: 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offene Fragen von Teil I.?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Zielgruppen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Voraussetzungen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ein Video …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Grundaufgaben des Erbschaftsfundraising </a:t>
            </a:r>
            <a:br>
              <a:rPr lang="de-DE" dirty="0"/>
            </a:br>
            <a:r>
              <a:rPr lang="de-DE" dirty="0"/>
              <a:t>(mit praktischen Beispielen)</a:t>
            </a:r>
          </a:p>
          <a:p>
            <a:pPr fontAlgn="auto">
              <a:spcAft>
                <a:spcPts val="0"/>
              </a:spcAft>
            </a:pPr>
            <a:r>
              <a:rPr lang="de-DE" dirty="0"/>
              <a:t>Wie geht‘s weiter? </a:t>
            </a:r>
          </a:p>
        </p:txBody>
      </p:sp>
    </p:spTree>
    <p:extLst>
      <p:ext uri="{BB962C8B-B14F-4D97-AF65-F5344CB8AC3E}">
        <p14:creationId xmlns:p14="http://schemas.microsoft.com/office/powerpoint/2010/main" val="560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7A08BB-64D8-490E-BE03-F157A128B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663" y="2592228"/>
            <a:ext cx="5337290" cy="22049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C39EC5-9C5A-4C54-981D-862E361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 haben wir im Blick?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7FCDC-49FD-475A-9DCE-6AE39DF4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 https://flinga.fi/s/FW5H8R8 gehen (siehe Chat)</a:t>
            </a:r>
          </a:p>
          <a:p>
            <a:r>
              <a:rPr lang="de-DE" dirty="0"/>
              <a:t>rechts oben bei „Message“ Ihre </a:t>
            </a:r>
            <a:br>
              <a:rPr lang="de-DE" dirty="0"/>
            </a:br>
            <a:r>
              <a:rPr lang="de-DE" dirty="0"/>
              <a:t>Antwort reinschreiben</a:t>
            </a:r>
          </a:p>
          <a:p>
            <a:r>
              <a:rPr lang="de-DE" dirty="0"/>
              <a:t>auf „Send“ klicken </a:t>
            </a:r>
          </a:p>
          <a:p>
            <a:r>
              <a:rPr lang="de-DE" dirty="0"/>
              <a:t>das erstellte Kärtchen platzieren</a:t>
            </a:r>
          </a:p>
          <a:p>
            <a:r>
              <a:rPr lang="de-DE" dirty="0"/>
              <a:t>eventuell weitere Antworten</a:t>
            </a:r>
            <a:br>
              <a:rPr lang="de-DE" dirty="0"/>
            </a:br>
            <a:r>
              <a:rPr lang="de-DE" dirty="0"/>
              <a:t>zufügen</a:t>
            </a:r>
          </a:p>
          <a:p>
            <a:r>
              <a:rPr lang="de-DE" dirty="0"/>
              <a:t>zu Zoom zurückwechseln,</a:t>
            </a:r>
            <a:br>
              <a:rPr lang="de-DE" dirty="0"/>
            </a:br>
            <a:r>
              <a:rPr lang="de-DE" dirty="0"/>
              <a:t>wenn Sie fertig sind.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9341982-CF3A-49AD-9404-B2DB5C311BAB}"/>
              </a:ext>
            </a:extLst>
          </p:cNvPr>
          <p:cNvCxnSpPr/>
          <p:nvPr/>
        </p:nvCxnSpPr>
        <p:spPr>
          <a:xfrm flipH="1">
            <a:off x="9256704" y="2876644"/>
            <a:ext cx="288032" cy="648072"/>
          </a:xfrm>
          <a:prstGeom prst="straightConnector1">
            <a:avLst/>
          </a:prstGeom>
          <a:ln w="53975">
            <a:solidFill>
              <a:srgbClr val="C00000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A73A139-A8A6-42EC-B4F4-FBB9A1B5C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>
          <a:xfrm>
            <a:off x="6443471" y="2586656"/>
            <a:ext cx="5231905" cy="2159568"/>
          </a:xfrm>
          <a:prstGeom prst="rect">
            <a:avLst/>
          </a:prstGeom>
        </p:spPr>
      </p:pic>
      <p:sp>
        <p:nvSpPr>
          <p:cNvPr id="22" name="Oval 10">
            <a:extLst>
              <a:ext uri="{FF2B5EF4-FFF2-40B4-BE49-F238E27FC236}">
                <a16:creationId xmlns:a16="http://schemas.microsoft.com/office/drawing/2014/main" id="{1363EF7D-E480-4D1B-879C-794F014B1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129" y="2682128"/>
            <a:ext cx="864096" cy="302092"/>
          </a:xfrm>
          <a:prstGeom prst="ellips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42ADCB-7DB6-4BA6-80AB-5405F13D3A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78" t="8812" b="29000"/>
          <a:stretch/>
        </p:blipFill>
        <p:spPr>
          <a:xfrm>
            <a:off x="6421655" y="2586656"/>
            <a:ext cx="5274529" cy="3938688"/>
          </a:xfrm>
          <a:prstGeom prst="rect">
            <a:avLst/>
          </a:prstGeom>
        </p:spPr>
      </p:pic>
      <p:sp>
        <p:nvSpPr>
          <p:cNvPr id="21" name="Pfeil: nach unten gekrümmt 20">
            <a:extLst>
              <a:ext uri="{FF2B5EF4-FFF2-40B4-BE49-F238E27FC236}">
                <a16:creationId xmlns:a16="http://schemas.microsoft.com/office/drawing/2014/main" id="{846BE1C5-6C36-4110-B345-02393FEE9830}"/>
              </a:ext>
            </a:extLst>
          </p:cNvPr>
          <p:cNvSpPr/>
          <p:nvPr/>
        </p:nvSpPr>
        <p:spPr>
          <a:xfrm rot="430536" flipH="1">
            <a:off x="7475493" y="3955573"/>
            <a:ext cx="1008112" cy="244786"/>
          </a:xfrm>
          <a:prstGeom prst="curvedDownArrow">
            <a:avLst>
              <a:gd name="adj1" fmla="val 25000"/>
              <a:gd name="adj2" fmla="val 50000"/>
              <a:gd name="adj3" fmla="val 2134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Zielgruppen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Interne:</a:t>
            </a:r>
          </a:p>
          <a:p>
            <a:pPr lvl="1"/>
            <a:r>
              <a:rPr lang="de-DE" dirty="0"/>
              <a:t>Spendende, Stifter*innen und Fördervereinsmitglieder</a:t>
            </a:r>
          </a:p>
          <a:p>
            <a:pPr lvl="1"/>
            <a:r>
              <a:rPr lang="de-DE" dirty="0"/>
              <a:t>Mitarbeitende, Führungskräfte  und Ruheständler</a:t>
            </a:r>
          </a:p>
          <a:p>
            <a:pPr lvl="1"/>
            <a:r>
              <a:rPr lang="de-DE" dirty="0"/>
              <a:t>Angehörige von Erblassenden</a:t>
            </a:r>
          </a:p>
          <a:p>
            <a:r>
              <a:rPr lang="de-DE" dirty="0"/>
              <a:t>Externe:</a:t>
            </a:r>
          </a:p>
          <a:p>
            <a:pPr lvl="1"/>
            <a:r>
              <a:rPr lang="de-DE" dirty="0" err="1"/>
              <a:t>Rechtanwält</a:t>
            </a:r>
            <a:r>
              <a:rPr lang="de-DE" dirty="0"/>
              <a:t>*innen, Notar*innen, Steuerberater*innen</a:t>
            </a:r>
          </a:p>
          <a:p>
            <a:pPr lvl="1"/>
            <a:r>
              <a:rPr lang="de-DE" dirty="0"/>
              <a:t>Bestatter*innen</a:t>
            </a:r>
          </a:p>
          <a:p>
            <a:pPr lvl="1"/>
            <a:r>
              <a:rPr lang="de-DE" dirty="0"/>
              <a:t>Journalist*innen</a:t>
            </a:r>
          </a:p>
          <a:p>
            <a:pPr lvl="1"/>
            <a:r>
              <a:rPr lang="de-DE" dirty="0"/>
              <a:t>Prominente als anregende Vorbilder (Testimonials)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7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CBB0B-BCAF-421C-8EFE-603F5695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Erbschaften: </a:t>
            </a:r>
            <a:br>
              <a:rPr lang="de-DE" dirty="0"/>
            </a:br>
            <a:r>
              <a:rPr lang="de-DE" dirty="0"/>
              <a:t>ein Minenfeld in der Gemeinde?!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70F47-0DC7-4551-B41E-1B293E7B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Zwei Geschichten zum Einstieg 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und als Problemanzeigen …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43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Konsequenzen für das 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wohlüberlegte Grundsatzentscheidung</a:t>
            </a:r>
          </a:p>
          <a:p>
            <a:r>
              <a:rPr lang="de-DE" dirty="0"/>
              <a:t>dauerhafte Strukturen</a:t>
            </a:r>
          </a:p>
          <a:p>
            <a:r>
              <a:rPr lang="de-DE" dirty="0"/>
              <a:t>gesicherte und gepflegte Datenlage </a:t>
            </a:r>
            <a:br>
              <a:rPr lang="de-DE" dirty="0"/>
            </a:br>
            <a:r>
              <a:rPr lang="de-DE" dirty="0"/>
              <a:t>(Hintergrundinfos, Kontakthistorie)</a:t>
            </a:r>
          </a:p>
          <a:p>
            <a:r>
              <a:rPr lang="de-DE" dirty="0"/>
              <a:t>klare Zuständigkeit und Prozesse</a:t>
            </a:r>
          </a:p>
          <a:p>
            <a:r>
              <a:rPr lang="de-DE" dirty="0"/>
              <a:t>klare Angebote für Zwecke von Testamentsspenden</a:t>
            </a:r>
          </a:p>
          <a:p>
            <a:r>
              <a:rPr lang="de-DE" dirty="0"/>
              <a:t>klares Serviceangebot</a:t>
            </a:r>
          </a:p>
          <a:p>
            <a:r>
              <a:rPr lang="de-DE"/>
              <a:t>persönliche Beziehungspflege</a:t>
            </a:r>
            <a:endParaRPr lang="de-DE" dirty="0"/>
          </a:p>
          <a:p>
            <a:r>
              <a:rPr lang="de-DE" dirty="0"/>
              <a:t>freie Entscheidung erleichtern – nicht drängen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9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BA910-5BCA-46F7-BE9E-813A3A73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A21E17"/>
                </a:solidFill>
              </a:rPr>
              <a:t>Die Geschichte von</a:t>
            </a:r>
            <a:br>
              <a:rPr lang="de-DE" dirty="0">
                <a:solidFill>
                  <a:srgbClr val="A21E17"/>
                </a:solidFill>
              </a:rPr>
            </a:br>
            <a:r>
              <a:rPr lang="de-DE" dirty="0">
                <a:solidFill>
                  <a:srgbClr val="A21E17"/>
                </a:solidFill>
              </a:rPr>
              <a:t>Margarete und Ilse Geiger …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2B5392A-7C0A-4CC4-A2EA-2B9DF6AD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25696"/>
            <a:ext cx="10972800" cy="999648"/>
          </a:xfrm>
        </p:spPr>
        <p:txBody>
          <a:bodyPr/>
          <a:lstStyle/>
          <a:p>
            <a:r>
              <a:rPr lang="de-DE" dirty="0">
                <a:solidFill>
                  <a:srgbClr val="A21E17"/>
                </a:solidFill>
              </a:rPr>
              <a:t>Was ist Ihre spontane (emotionale und kognitive) Resonanz?</a:t>
            </a:r>
          </a:p>
          <a:p>
            <a:r>
              <a:rPr lang="de-DE" dirty="0">
                <a:solidFill>
                  <a:srgbClr val="A21E17"/>
                </a:solidFill>
              </a:rPr>
              <a:t>Welche Themen können Sie erkennen?</a:t>
            </a:r>
          </a:p>
        </p:txBody>
      </p:sp>
      <p:pic>
        <p:nvPicPr>
          <p:cNvPr id="7" name="NVEExport.0003">
            <a:hlinkClick r:id="" action="ppaction://media"/>
            <a:extLst>
              <a:ext uri="{FF2B5EF4-FFF2-40B4-BE49-F238E27FC236}">
                <a16:creationId xmlns:a16="http://schemas.microsoft.com/office/drawing/2014/main" id="{8C708817-513F-456B-A779-09A2791CC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5640" y="1916832"/>
            <a:ext cx="6144683" cy="34563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AC2C2E-2806-4864-A6AE-A69ECC8DF1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904369"/>
            <a:ext cx="10794508" cy="46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2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2762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Grundaufgaben des Erbschaftsfundraising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Interesse am Thema wecken, </a:t>
            </a:r>
            <a:r>
              <a:rPr lang="de-DE" dirty="0" err="1"/>
              <a:t>Ent</a:t>
            </a:r>
            <a:r>
              <a:rPr lang="de-DE" dirty="0"/>
              <a:t>-Tabuisierung</a:t>
            </a:r>
          </a:p>
          <a:p>
            <a:r>
              <a:rPr lang="de-DE" dirty="0"/>
              <a:t>Information</a:t>
            </a:r>
          </a:p>
          <a:p>
            <a:r>
              <a:rPr lang="de-DE" dirty="0"/>
              <a:t>Einstellungsänderung bei Ablehnenden</a:t>
            </a:r>
          </a:p>
          <a:p>
            <a:r>
              <a:rPr lang="de-DE" dirty="0"/>
              <a:t>Bestätigung der Entschlossenen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7AD201-0CF3-48DD-9458-AD6D201E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4220805"/>
            <a:ext cx="2438400" cy="23774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10B36E-1456-4678-987C-4A15A586C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118" y="4220805"/>
            <a:ext cx="24536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Arbeitshilfe-2013-11-07-Entwurf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786">
            <a:off x="1414048" y="271000"/>
            <a:ext cx="4387664" cy="63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54833-025A-410A-B9B4-D5AB28514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008" y="5949280"/>
            <a:ext cx="5832648" cy="78154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… mit „Fahrplan“ und Checklisten!</a:t>
            </a:r>
          </a:p>
        </p:txBody>
      </p:sp>
    </p:spTree>
    <p:extLst>
      <p:ext uri="{BB962C8B-B14F-4D97-AF65-F5344CB8AC3E}">
        <p14:creationId xmlns:p14="http://schemas.microsoft.com/office/powerpoint/2010/main" val="6561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D7C23-C210-4365-BFED-391331D0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Interesse wecken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B7392D-4A7C-4E6F-8BE4-25A997ED9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Impulse geben (Positiv-Beispiele)</a:t>
            </a:r>
          </a:p>
          <a:p>
            <a:r>
              <a:rPr lang="de-DE" dirty="0"/>
              <a:t>Mund-zu-Mund-Propaganda </a:t>
            </a:r>
          </a:p>
          <a:p>
            <a:r>
              <a:rPr lang="de-DE" dirty="0"/>
              <a:t>Apfelbaum mit Plakette (Lahr)</a:t>
            </a:r>
          </a:p>
          <a:p>
            <a:r>
              <a:rPr lang="de-DE" dirty="0"/>
              <a:t>redaktionelle Beiträge</a:t>
            </a:r>
          </a:p>
          <a:p>
            <a:r>
              <a:rPr lang="de-DE" dirty="0"/>
              <a:t>(Erbrechts-) Veranstaltungen</a:t>
            </a:r>
          </a:p>
          <a:p>
            <a:r>
              <a:rPr lang="de-DE" dirty="0"/>
              <a:t>Nachrufe (als Dank nach 1 Jahr)</a:t>
            </a:r>
          </a:p>
          <a:p>
            <a:r>
              <a:rPr lang="de-DE" dirty="0"/>
              <a:t>Kontaktdaten speichern</a:t>
            </a:r>
          </a:p>
          <a:p>
            <a:r>
              <a:rPr lang="de-DE" dirty="0"/>
              <a:t>Nachhaken </a:t>
            </a:r>
          </a:p>
        </p:txBody>
      </p:sp>
    </p:spTree>
    <p:extLst>
      <p:ext uri="{BB962C8B-B14F-4D97-AF65-F5344CB8AC3E}">
        <p14:creationId xmlns:p14="http://schemas.microsoft.com/office/powerpoint/2010/main" val="13115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Interesse wecken (Forts.)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Vortragsreihen zu Themen des 3. Lebensabschnitts:</a:t>
            </a:r>
          </a:p>
          <a:p>
            <a:pPr lvl="1"/>
            <a:r>
              <a:rPr lang="de-DE" dirty="0"/>
              <a:t>Erben und Vererben (Rechtsanwältin, Notar)  !!!</a:t>
            </a:r>
          </a:p>
          <a:p>
            <a:pPr lvl="1"/>
            <a:r>
              <a:rPr lang="de-DE" dirty="0"/>
              <a:t>„Nicht(s) vergessen.“</a:t>
            </a:r>
          </a:p>
          <a:p>
            <a:pPr lvl="1"/>
            <a:r>
              <a:rPr lang="de-DE" dirty="0"/>
              <a:t>Patientenverfügung und Betreuungsvollmacht</a:t>
            </a:r>
          </a:p>
          <a:p>
            <a:pPr lvl="1"/>
            <a:r>
              <a:rPr lang="de-DE" dirty="0"/>
              <a:t>Mobilität und Pflege  </a:t>
            </a:r>
          </a:p>
          <a:p>
            <a:pPr lvl="1"/>
            <a:r>
              <a:rPr lang="de-DE" dirty="0"/>
              <a:t>Was zählt, ist das gelebte Leben (</a:t>
            </a:r>
            <a:r>
              <a:rPr lang="de-DE" dirty="0" err="1"/>
              <a:t>theol</a:t>
            </a:r>
            <a:r>
              <a:rPr lang="de-DE" dirty="0"/>
              <a:t>. Aspekte)</a:t>
            </a:r>
          </a:p>
          <a:p>
            <a:pPr lvl="1"/>
            <a:r>
              <a:rPr lang="de-DE" dirty="0"/>
              <a:t>generationsübergreifende Wohnmodelle</a:t>
            </a:r>
          </a:p>
          <a:p>
            <a:pPr lvl="1"/>
            <a:r>
              <a:rPr lang="de-DE" dirty="0"/>
              <a:t>den Horizont weiten durch Reisen</a:t>
            </a:r>
          </a:p>
          <a:p>
            <a:pPr lvl="1"/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818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Interesse wecken (Forts.)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Wanderausstellung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(City-)-Kirche, Altenheim, Bibliothek, Gemeindehaus, (Bürger-) Saal, (Bank-Foyer)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370757-3715-4F8A-85BA-2D2314689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2023764"/>
            <a:ext cx="4461067" cy="281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Interesse wecken (Forts.)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eigene Ideen entwickeln:</a:t>
            </a:r>
          </a:p>
          <a:p>
            <a:r>
              <a:rPr lang="de-DE" dirty="0"/>
              <a:t>Predigtreihen</a:t>
            </a:r>
          </a:p>
          <a:p>
            <a:r>
              <a:rPr lang="de-DE" dirty="0"/>
              <a:t>regionale Schatzkästchen</a:t>
            </a:r>
          </a:p>
          <a:p>
            <a:r>
              <a:rPr lang="de-DE" dirty="0"/>
              <a:t>Konzerte, Lesungen …</a:t>
            </a:r>
          </a:p>
        </p:txBody>
      </p:sp>
      <p:pic>
        <p:nvPicPr>
          <p:cNvPr id="6" name="Grafik 5" descr="FR-Erbschaften-DW_EKiBa-Homepage-Download_intern-Praxis-regionale_Schatzkiste-Flyer.pdf - Adobe Reader">
            <a:extLst>
              <a:ext uri="{FF2B5EF4-FFF2-40B4-BE49-F238E27FC236}">
                <a16:creationId xmlns:a16="http://schemas.microsoft.com/office/drawing/2014/main" id="{D5368ADC-EC49-4528-9F89-BB1D0F3E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4370">
            <a:off x="6298790" y="1296571"/>
            <a:ext cx="1512168" cy="287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FR-Erbschaften-DW_EKiBa-Presse-2018-09-Gemeindebriefs_Heidesheim-Nichts_vergessen.pdf - Adobe Acrobat Reader DC">
            <a:extLst>
              <a:ext uri="{FF2B5EF4-FFF2-40B4-BE49-F238E27FC236}">
                <a16:creationId xmlns:a16="http://schemas.microsoft.com/office/drawing/2014/main" id="{FE223811-0656-4F5A-9690-70E777A92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r="1880"/>
          <a:stretch/>
        </p:blipFill>
        <p:spPr>
          <a:xfrm rot="21392951">
            <a:off x="7643189" y="2817392"/>
            <a:ext cx="2877482" cy="396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drinnen, Person, Wand, Decke enthält.&#10;&#10;Automatisch generierte Beschreibung">
            <a:extLst>
              <a:ext uri="{FF2B5EF4-FFF2-40B4-BE49-F238E27FC236}">
                <a16:creationId xmlns:a16="http://schemas.microsoft.com/office/drawing/2014/main" id="{893ACCDE-48F0-4233-AF4C-748C03885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446" y="4287792"/>
            <a:ext cx="4388448" cy="240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Interesse wecken (Forts.)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Kooperationspartner*innen:</a:t>
            </a:r>
          </a:p>
          <a:p>
            <a:pPr lvl="1"/>
            <a:r>
              <a:rPr lang="de-DE" dirty="0"/>
              <a:t>Hospize</a:t>
            </a:r>
          </a:p>
          <a:p>
            <a:pPr lvl="1"/>
            <a:r>
              <a:rPr lang="de-DE" dirty="0"/>
              <a:t>Sozialstationen</a:t>
            </a:r>
          </a:p>
          <a:p>
            <a:pPr lvl="1"/>
            <a:r>
              <a:rPr lang="de-DE" dirty="0"/>
              <a:t>(kirchliche) Krankenhäuser und Altenheime</a:t>
            </a:r>
          </a:p>
          <a:p>
            <a:pPr lvl="1"/>
            <a:r>
              <a:rPr lang="de-DE" dirty="0"/>
              <a:t>Theater und Bibliotheken</a:t>
            </a:r>
          </a:p>
          <a:p>
            <a:pPr lvl="1"/>
            <a:r>
              <a:rPr lang="de-DE" dirty="0"/>
              <a:t>Volkshochschulen und Museen </a:t>
            </a:r>
          </a:p>
          <a:p>
            <a:pPr lvl="1"/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633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Der Anfang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Ratgeber „Was bleibt.“ zusenden</a:t>
            </a:r>
          </a:p>
          <a:p>
            <a:r>
              <a:rPr lang="de-DE" dirty="0"/>
              <a:t>passive Kommunikation</a:t>
            </a:r>
          </a:p>
          <a:p>
            <a:r>
              <a:rPr lang="de-DE" dirty="0"/>
              <a:t>Ausnahmen:</a:t>
            </a:r>
          </a:p>
          <a:p>
            <a:pPr lvl="1"/>
            <a:r>
              <a:rPr lang="de-DE" dirty="0"/>
              <a:t>Nachfrage, ob noch Informationsbedarf</a:t>
            </a:r>
          </a:p>
          <a:p>
            <a:pPr lvl="1"/>
            <a:r>
              <a:rPr lang="de-DE" dirty="0"/>
              <a:t>Infobrief 1 x / Jahr, Newsletter</a:t>
            </a:r>
          </a:p>
          <a:p>
            <a:pPr lvl="1"/>
            <a:r>
              <a:rPr lang="de-DE" dirty="0"/>
              <a:t>Einladung zu Folgeveranstaltungen</a:t>
            </a:r>
          </a:p>
          <a:p>
            <a:r>
              <a:rPr lang="de-DE" dirty="0"/>
              <a:t>auf Beratungsbedarf reagieren (dezentral / zentral)</a:t>
            </a:r>
          </a:p>
        </p:txBody>
      </p:sp>
    </p:spTree>
    <p:extLst>
      <p:ext uri="{BB962C8B-B14F-4D97-AF65-F5344CB8AC3E}">
        <p14:creationId xmlns:p14="http://schemas.microsoft.com/office/powerpoint/2010/main" val="13489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7BC08933-CF78-4458-95A2-EED9265FA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850">
            <a:off x="3496974" y="1331913"/>
            <a:ext cx="4482989" cy="44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46A842-1CA1-4F11-86A6-7BE6251D58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4247" y="887388"/>
            <a:ext cx="18446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Visionen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71858F2-0293-499E-A523-0C0411A8857A}"/>
              </a:ext>
            </a:extLst>
          </p:cNvPr>
          <p:cNvSpPr txBox="1">
            <a:spLocks/>
          </p:cNvSpPr>
          <p:nvPr/>
        </p:nvSpPr>
        <p:spPr>
          <a:xfrm>
            <a:off x="4425186" y="476627"/>
            <a:ext cx="354302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Ziele/Strategien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9D52EBA-500F-46D2-87CB-E79FED2515B7}"/>
              </a:ext>
            </a:extLst>
          </p:cNvPr>
          <p:cNvSpPr txBox="1">
            <a:spLocks/>
          </p:cNvSpPr>
          <p:nvPr/>
        </p:nvSpPr>
        <p:spPr>
          <a:xfrm>
            <a:off x="8107927" y="1402543"/>
            <a:ext cx="1844675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Projekte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30CDB8A-6E4E-444E-9272-46214A5BAFF8}"/>
              </a:ext>
            </a:extLst>
          </p:cNvPr>
          <p:cNvSpPr txBox="1">
            <a:spLocks/>
          </p:cNvSpPr>
          <p:nvPr/>
        </p:nvSpPr>
        <p:spPr>
          <a:xfrm>
            <a:off x="8740779" y="2609680"/>
            <a:ext cx="290694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Mitarbeitende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412E112-F5BA-4356-98D4-0EA49FB5C81E}"/>
              </a:ext>
            </a:extLst>
          </p:cNvPr>
          <p:cNvSpPr txBox="1">
            <a:spLocks/>
          </p:cNvSpPr>
          <p:nvPr/>
        </p:nvSpPr>
        <p:spPr>
          <a:xfrm>
            <a:off x="4512673" y="5988877"/>
            <a:ext cx="3524095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Gebäudezustand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4750722-B45A-4EEC-8C51-C837B95064C1}"/>
              </a:ext>
            </a:extLst>
          </p:cNvPr>
          <p:cNvSpPr txBox="1">
            <a:spLocks/>
          </p:cNvSpPr>
          <p:nvPr/>
        </p:nvSpPr>
        <p:spPr>
          <a:xfrm>
            <a:off x="971600" y="5199995"/>
            <a:ext cx="3183634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Öffentlichkeits-arbeit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B7F7A97-DBE3-4053-B3DA-85587D2BA5B5}"/>
              </a:ext>
            </a:extLst>
          </p:cNvPr>
          <p:cNvSpPr txBox="1">
            <a:spLocks/>
          </p:cNvSpPr>
          <p:nvPr/>
        </p:nvSpPr>
        <p:spPr>
          <a:xfrm>
            <a:off x="719568" y="3641867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Geber-Orientierung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64485B1-1BDA-4DFD-90F7-C50001C28459}"/>
              </a:ext>
            </a:extLst>
          </p:cNvPr>
          <p:cNvSpPr txBox="1">
            <a:spLocks/>
          </p:cNvSpPr>
          <p:nvPr/>
        </p:nvSpPr>
        <p:spPr>
          <a:xfrm>
            <a:off x="455764" y="1844911"/>
            <a:ext cx="2448272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Emotionen (80 %!)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3A39F2E-F25C-403C-9733-EC913F749490}"/>
              </a:ext>
            </a:extLst>
          </p:cNvPr>
          <p:cNvSpPr txBox="1">
            <a:spLocks/>
          </p:cNvSpPr>
          <p:nvPr/>
        </p:nvSpPr>
        <p:spPr>
          <a:xfrm>
            <a:off x="7427919" y="4439179"/>
            <a:ext cx="153102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err="1">
                <a:solidFill>
                  <a:srgbClr val="B7401F"/>
                </a:solidFill>
                <a:latin typeface="Trebuchet MS" panose="020B0603020202020204" pitchFamily="34" charset="0"/>
              </a:rPr>
              <a:t>Fund-raising</a:t>
            </a:r>
            <a:endParaRPr lang="de-DE" dirty="0">
              <a:solidFill>
                <a:srgbClr val="B7401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F1DC22B6-3D5D-4CBE-8B92-E22F2C14C973}"/>
              </a:ext>
            </a:extLst>
          </p:cNvPr>
          <p:cNvSpPr txBox="1">
            <a:spLocks/>
          </p:cNvSpPr>
          <p:nvPr/>
        </p:nvSpPr>
        <p:spPr>
          <a:xfrm>
            <a:off x="9403601" y="4009630"/>
            <a:ext cx="223076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Strategien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C3AE55D-756E-4001-8ECA-40AED04CC0F2}"/>
              </a:ext>
            </a:extLst>
          </p:cNvPr>
          <p:cNvSpPr txBox="1">
            <a:spLocks/>
          </p:cNvSpPr>
          <p:nvPr/>
        </p:nvSpPr>
        <p:spPr>
          <a:xfrm>
            <a:off x="9480376" y="5199995"/>
            <a:ext cx="223076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gradFill flip="none" rotWithShape="1"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  <a:tileRect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gradFill>
                  <a:gsLst>
                    <a:gs pos="49000">
                      <a:srgbClr val="D76B33"/>
                    </a:gs>
                    <a:gs pos="100000">
                      <a:srgbClr val="B7401F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9000">
                      <a:schemeClr val="accent6"/>
                    </a:gs>
                  </a:gsLst>
                  <a:lin ang="8100000" scaled="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B7401F"/>
                </a:solidFill>
                <a:latin typeface="Trebuchet MS" panose="020B0603020202020204" pitchFamily="34" charset="0"/>
              </a:rPr>
              <a:t>Methoden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5B02ECE5-8441-4544-960B-D53663CBF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68550" y="4362856"/>
            <a:ext cx="566021" cy="356229"/>
          </a:xfrm>
          <a:prstGeom prst="line">
            <a:avLst/>
          </a:prstGeom>
          <a:noFill/>
          <a:ln w="25400">
            <a:solidFill>
              <a:srgbClr val="CD6B0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F72A2F42-0B9A-42E9-9F78-598C304D1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102" y="5258154"/>
            <a:ext cx="576263" cy="251569"/>
          </a:xfrm>
          <a:prstGeom prst="line">
            <a:avLst/>
          </a:prstGeom>
          <a:noFill/>
          <a:ln w="25400">
            <a:solidFill>
              <a:srgbClr val="CD6B0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Ziele der „Erst-Begegnung“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99381"/>
            <a:ext cx="11175032" cy="4525963"/>
          </a:xfrm>
        </p:spPr>
        <p:txBody>
          <a:bodyPr/>
          <a:lstStyle/>
          <a:p>
            <a:r>
              <a:rPr lang="de-DE" dirty="0"/>
              <a:t>gegenseitiges Kennenlernen</a:t>
            </a:r>
          </a:p>
          <a:p>
            <a:r>
              <a:rPr lang="de-DE" dirty="0"/>
              <a:t>Vertraulichkeit &amp; Vertrauen gewährleisten</a:t>
            </a:r>
          </a:p>
          <a:p>
            <a:r>
              <a:rPr lang="de-DE" dirty="0"/>
              <a:t>Abklären der Erwartungen des Erblassers</a:t>
            </a:r>
            <a:br>
              <a:rPr lang="de-DE" dirty="0"/>
            </a:br>
            <a:r>
              <a:rPr lang="de-DE" dirty="0"/>
              <a:t>(auch: Vermächtnis oder Einsetzung als Erbe?)</a:t>
            </a:r>
          </a:p>
          <a:p>
            <a:r>
              <a:rPr lang="de-DE" dirty="0"/>
              <a:t>Abklären Ihrer Möglichkeiten</a:t>
            </a:r>
          </a:p>
          <a:p>
            <a:r>
              <a:rPr lang="de-DE"/>
              <a:t>Erreichbarkeit </a:t>
            </a:r>
            <a:r>
              <a:rPr lang="de-DE" dirty="0"/>
              <a:t>&amp; Zuständigkeit klären</a:t>
            </a:r>
          </a:p>
          <a:p>
            <a:r>
              <a:rPr lang="de-DE" dirty="0"/>
              <a:t>Verfügungen für den Todesfall erklären</a:t>
            </a:r>
          </a:p>
          <a:p>
            <a:r>
              <a:rPr lang="de-DE" dirty="0"/>
              <a:t>Klären von Gefahren:</a:t>
            </a:r>
          </a:p>
          <a:p>
            <a:pPr marL="457200" lvl="1" indent="0">
              <a:buNone/>
            </a:pPr>
            <a:r>
              <a:rPr lang="de-DE" dirty="0"/>
              <a:t>   „Erbstreitigkeiten“, Haftungsproblem bei juristischer Beratung</a:t>
            </a:r>
          </a:p>
        </p:txBody>
      </p:sp>
    </p:spTree>
    <p:extLst>
      <p:ext uri="{BB962C8B-B14F-4D97-AF65-F5344CB8AC3E}">
        <p14:creationId xmlns:p14="http://schemas.microsoft.com/office/powerpoint/2010/main" val="23855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Die Beziehung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Übernehmen Sie die Rolle eines Erben!</a:t>
            </a:r>
          </a:p>
          <a:p>
            <a:pPr marL="0" indent="0">
              <a:buNone/>
            </a:pPr>
            <a:r>
              <a:rPr lang="de-DE" dirty="0"/>
              <a:t>		individuell  -  persönlich  -  verlässlich</a:t>
            </a:r>
          </a:p>
          <a:p>
            <a:r>
              <a:rPr lang="de-DE" dirty="0"/>
              <a:t>Bieten Sie etwas!</a:t>
            </a:r>
          </a:p>
          <a:p>
            <a:pPr lvl="1"/>
            <a:r>
              <a:rPr lang="de-DE" dirty="0"/>
              <a:t>Besuche – in guten wie in schlechten Zeiten</a:t>
            </a:r>
          </a:p>
          <a:p>
            <a:pPr lvl="1"/>
            <a:r>
              <a:rPr lang="de-DE" dirty="0"/>
              <a:t>Einladungen – Hineinnehmen</a:t>
            </a:r>
          </a:p>
          <a:p>
            <a:pPr lvl="1"/>
            <a:r>
              <a:rPr lang="de-DE" dirty="0"/>
              <a:t>Veranstaltungen – „unvergessliche Momente“</a:t>
            </a:r>
          </a:p>
          <a:p>
            <a:pPr lvl="1"/>
            <a:r>
              <a:rPr lang="de-DE" dirty="0"/>
              <a:t>Korrespondenz – Geburtstag, Kirchenjahr, Genesung – schriftlich &amp; Telefon</a:t>
            </a:r>
          </a:p>
        </p:txBody>
      </p:sp>
    </p:spTree>
    <p:extLst>
      <p:ext uri="{BB962C8B-B14F-4D97-AF65-F5344CB8AC3E}">
        <p14:creationId xmlns:p14="http://schemas.microsoft.com/office/powerpoint/2010/main" val="9591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C30E7-8E1C-4DDD-ABEB-F541A0CF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Die Beziehung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E51D14-F6DC-4AF3-A7E5-DFD6BD501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Schnelles Reagieren bei Beschwerden oder Bitten</a:t>
            </a:r>
          </a:p>
          <a:p>
            <a:r>
              <a:rPr lang="de-DE" dirty="0"/>
              <a:t>Beratung in Lebensfragen</a:t>
            </a:r>
          </a:p>
          <a:p>
            <a:r>
              <a:rPr lang="de-DE" dirty="0"/>
              <a:t>Hilfe (Schlüsselvollmacht, Vermittlung von Diensten)</a:t>
            </a:r>
          </a:p>
          <a:p>
            <a:r>
              <a:rPr lang="de-DE" dirty="0"/>
              <a:t>Seelsorge – da sein bei: Einsamkeit, Krankheit, Abschied, Sterbebegleitung &amp; Tod</a:t>
            </a:r>
          </a:p>
          <a:p>
            <a:r>
              <a:rPr lang="de-DE" dirty="0"/>
              <a:t>zentraler Infobrief und Telefonaktion (2 x jährlich)</a:t>
            </a:r>
          </a:p>
          <a:p>
            <a:r>
              <a:rPr lang="de-DE" dirty="0"/>
              <a:t>weitere Kommunikationsmittel …</a:t>
            </a:r>
          </a:p>
        </p:txBody>
      </p:sp>
    </p:spTree>
    <p:extLst>
      <p:ext uri="{BB962C8B-B14F-4D97-AF65-F5344CB8AC3E}">
        <p14:creationId xmlns:p14="http://schemas.microsoft.com/office/powerpoint/2010/main" val="33415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Die Beziehung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82BDF-BDB1-42F2-B5E5-B2DCFF7DA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483">
            <a:off x="7096352" y="2125887"/>
            <a:ext cx="2801122" cy="17281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5D33E4-23E9-4D44-8397-20805AEB9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77">
            <a:off x="7322655" y="4532764"/>
            <a:ext cx="2786323" cy="17190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6B5657-DDD5-423A-9C49-8E4E5F7F2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264" y="3983460"/>
            <a:ext cx="4721853" cy="246486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1830ED-DB92-415C-8DBB-D4BB295FD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264" y="1642108"/>
            <a:ext cx="4584647" cy="24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C30E7-8E1C-4DDD-ABEB-F541A0CF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Die Beziehung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E51D14-F6DC-4AF3-A7E5-DFD6BD501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Achtung!!</a:t>
            </a:r>
          </a:p>
          <a:p>
            <a:r>
              <a:rPr lang="de-DE" dirty="0"/>
              <a:t>Keine gesetzliche Betreuung!</a:t>
            </a:r>
          </a:p>
          <a:p>
            <a:r>
              <a:rPr lang="de-DE" dirty="0"/>
              <a:t>Wohnteilhabepflegegesetz:</a:t>
            </a:r>
            <a:br>
              <a:rPr lang="de-DE" dirty="0"/>
            </a:br>
            <a:r>
              <a:rPr lang="de-DE" dirty="0"/>
              <a:t>keine wissentliche Annahme von Erbschaften durch Heime</a:t>
            </a:r>
            <a:br>
              <a:rPr lang="de-DE" dirty="0"/>
            </a:br>
            <a:r>
              <a:rPr lang="de-DE" dirty="0"/>
              <a:t>(oder: nur „mittelbar“ erben, z.B. durch verwandte Stiftung) </a:t>
            </a:r>
          </a:p>
          <a:p>
            <a:r>
              <a:rPr lang="de-DE" dirty="0"/>
              <a:t>Datenschutz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Die Erfüllung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gelungene Abwicklung eines Erbfalles ist ein wichtiges Kommunikationsmittel für künftige Fälle!</a:t>
            </a:r>
          </a:p>
          <a:p>
            <a:r>
              <a:rPr lang="de-DE" dirty="0"/>
              <a:t>Vorher klären, welche Aufgaben man im Todesfall hat:</a:t>
            </a:r>
          </a:p>
          <a:p>
            <a:pPr lvl="1"/>
            <a:r>
              <a:rPr lang="de-DE" dirty="0"/>
              <a:t>Bestattung</a:t>
            </a:r>
          </a:p>
          <a:p>
            <a:pPr lvl="1"/>
            <a:r>
              <a:rPr lang="de-DE" dirty="0"/>
              <a:t>Wohnungsauflösung</a:t>
            </a:r>
          </a:p>
          <a:p>
            <a:pPr lvl="1"/>
            <a:r>
              <a:rPr lang="de-DE" dirty="0"/>
              <a:t>Weitere Auflagen (Haustiere)</a:t>
            </a:r>
          </a:p>
          <a:p>
            <a:r>
              <a:rPr lang="de-DE" dirty="0"/>
              <a:t>(evtl. Nachlassverwaltung / Nachlassinsolvenz beantragen)</a:t>
            </a:r>
          </a:p>
          <a:p>
            <a:r>
              <a:rPr lang="de-DE" dirty="0"/>
              <a:t>Annehmen oder Ablehnen?</a:t>
            </a:r>
          </a:p>
          <a:p>
            <a:r>
              <a:rPr lang="de-DE" dirty="0"/>
              <a:t>Manchmal lange Zeit bis zum Erbschein</a:t>
            </a:r>
          </a:p>
        </p:txBody>
      </p:sp>
    </p:spTree>
    <p:extLst>
      <p:ext uri="{BB962C8B-B14F-4D97-AF65-F5344CB8AC3E}">
        <p14:creationId xmlns:p14="http://schemas.microsoft.com/office/powerpoint/2010/main" val="27385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BA910-5BCA-46F7-BE9E-813A3A73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Drum prüfe, wer sich ewig bindet …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4B2F23-AE18-4576-8ECE-16926CDA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Welche Erwartungen haben wir an Erblasser?</a:t>
            </a:r>
          </a:p>
          <a:p>
            <a:r>
              <a:rPr lang="de-DE" dirty="0"/>
              <a:t>Welche haben Erblasser an uns?</a:t>
            </a:r>
          </a:p>
          <a:p>
            <a:r>
              <a:rPr lang="de-DE" dirty="0"/>
              <a:t>Haben wir die Ressourcen?</a:t>
            </a:r>
          </a:p>
          <a:p>
            <a:r>
              <a:rPr lang="de-DE" dirty="0"/>
              <a:t>Haben wir die erforderlichen Kompetenzen?</a:t>
            </a:r>
          </a:p>
          <a:p>
            <a:r>
              <a:rPr lang="de-DE" dirty="0"/>
              <a:t>Haben wir ein Netzwerk von Kompetenzen?</a:t>
            </a:r>
          </a:p>
          <a:p>
            <a:r>
              <a:rPr lang="de-DE" dirty="0"/>
              <a:t>Können wir die Versprechen halten?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65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Gehen Sie in Gruppen von drei oder vier zusammen.</a:t>
            </a:r>
          </a:p>
          <a:p>
            <a:r>
              <a:rPr lang="de-DE" dirty="0"/>
              <a:t>Tauschen Sie sich untereinander aus (15 min):</a:t>
            </a:r>
          </a:p>
          <a:p>
            <a:pPr lvl="1"/>
            <a:r>
              <a:rPr lang="de-DE" dirty="0"/>
              <a:t>Wo sehen Sie Ihre Potentiale?</a:t>
            </a:r>
          </a:p>
          <a:p>
            <a:pPr lvl="1"/>
            <a:r>
              <a:rPr lang="de-DE" dirty="0"/>
              <a:t>Wo liegen die Grenzen?</a:t>
            </a:r>
          </a:p>
          <a:p>
            <a:pPr lvl="1"/>
            <a:r>
              <a:rPr lang="de-DE" dirty="0"/>
              <a:t>welche Schritte könnten Sie konkret als nächstes gehen?</a:t>
            </a:r>
          </a:p>
          <a:p>
            <a:r>
              <a:rPr lang="de-DE" dirty="0"/>
              <a:t>Bringen Sie zwei Gedanken im Plenum ein!</a:t>
            </a:r>
          </a:p>
        </p:txBody>
      </p:sp>
    </p:spTree>
    <p:extLst>
      <p:ext uri="{BB962C8B-B14F-4D97-AF65-F5344CB8AC3E}">
        <p14:creationId xmlns:p14="http://schemas.microsoft.com/office/powerpoint/2010/main" val="16966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AB853-267B-49CB-B91A-2C2437F4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Erfahrungen</a:t>
            </a:r>
            <a:br>
              <a:rPr lang="de-DE" dirty="0"/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D450F8-7AD4-490E-B98E-382FBCC2B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Akzeptanz durch Fokus auf Menschen</a:t>
            </a:r>
          </a:p>
          <a:p>
            <a:r>
              <a:rPr lang="de-DE" dirty="0"/>
              <a:t>Einbindung in Themenreihe zum 3. Lebensabschnitt</a:t>
            </a:r>
          </a:p>
          <a:p>
            <a:r>
              <a:rPr lang="de-DE" dirty="0"/>
              <a:t>hohe Nachfrage bei „Nicht(s) vergessen“ </a:t>
            </a:r>
          </a:p>
          <a:p>
            <a:r>
              <a:rPr lang="de-DE" dirty="0"/>
              <a:t>„Selbstläufer“ bei Ärzten, Hospizen u.a. </a:t>
            </a:r>
          </a:p>
          <a:p>
            <a:r>
              <a:rPr lang="de-DE" dirty="0"/>
              <a:t>Zielgruppe nicht nur 70+, sondern 40+ !</a:t>
            </a:r>
          </a:p>
          <a:p>
            <a:r>
              <a:rPr lang="de-DE" dirty="0"/>
              <a:t>Dankbarkeit für Impuls zur „Gesprächseröffnung“</a:t>
            </a:r>
          </a:p>
          <a:p>
            <a:r>
              <a:rPr lang="de-DE" dirty="0"/>
              <a:t>Beitrag zur „Mitgliederorientierung“</a:t>
            </a:r>
          </a:p>
          <a:p>
            <a:r>
              <a:rPr lang="de-DE" dirty="0"/>
              <a:t>konkurrenzfähiges Produkt auf dem „Vorsorgemarkt“</a:t>
            </a:r>
          </a:p>
          <a:p>
            <a:r>
              <a:rPr lang="de-DE" dirty="0"/>
              <a:t>Vorsicht: personeller und finanzieller Aufwand! </a:t>
            </a:r>
          </a:p>
        </p:txBody>
      </p:sp>
    </p:spTree>
    <p:extLst>
      <p:ext uri="{BB962C8B-B14F-4D97-AF65-F5344CB8AC3E}">
        <p14:creationId xmlns:p14="http://schemas.microsoft.com/office/powerpoint/2010/main" val="11434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DE0E67-EAF1-42BB-A745-EE0AB92ED4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76250"/>
            <a:ext cx="12192000" cy="9366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de-DE" sz="2800" dirty="0" err="1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Pfr</a:t>
            </a:r>
            <a:r>
              <a:rPr lang="de-DE" sz="28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Dr. Torsten Sternberg, Blumenstr. 1-7, 76133 Karlsruhe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Tel.: 0721 – 9175 – 820; mail: torsten.sternberg@ekiba.de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6566CE-7AAB-4DB1-90AB-8FDB858D8A7E}"/>
              </a:ext>
            </a:extLst>
          </p:cNvPr>
          <p:cNvSpPr>
            <a:spLocks/>
          </p:cNvSpPr>
          <p:nvPr/>
        </p:nvSpPr>
        <p:spPr bwMode="auto">
          <a:xfrm>
            <a:off x="2783632" y="1916832"/>
            <a:ext cx="9001000" cy="47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www.was-bleibt.de</a:t>
            </a:r>
          </a:p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Materialien: www.was-bleibt.de/intern</a:t>
            </a:r>
            <a:b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               Nutzer: was-bleibt  -   Passwort:  weitergeben1!</a:t>
            </a:r>
          </a:p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Ihre Ansprechpersonen: www.was-bleibt.de/kontakt</a:t>
            </a:r>
          </a:p>
          <a:p>
            <a:pPr defTabSz="457200">
              <a:spcBef>
                <a:spcPct val="20000"/>
              </a:spcBef>
            </a:pPr>
            <a:endParaRPr lang="de-DE" sz="2400" dirty="0">
              <a:solidFill>
                <a:srgbClr val="B7401F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www.nichtsvergessen.de</a:t>
            </a:r>
          </a:p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Materialien: www.nichtsvergessen.de/intern</a:t>
            </a:r>
            <a:b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               Nutzer: </a:t>
            </a:r>
            <a:r>
              <a:rPr lang="de-DE" sz="2400" dirty="0" err="1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nichtsvergessen</a:t>
            </a: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-   Passwort:  vorsorgen1!</a:t>
            </a:r>
          </a:p>
          <a:p>
            <a:pPr defTabSz="457200">
              <a:spcBef>
                <a:spcPts val="1800"/>
              </a:spcBef>
            </a:pPr>
            <a:r>
              <a:rPr lang="de-DE" sz="24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Ihre Ansprechpersonen: www.nichtsvergessen.de/kontakt</a:t>
            </a:r>
          </a:p>
        </p:txBody>
      </p:sp>
      <p:pic>
        <p:nvPicPr>
          <p:cNvPr id="10" name="Grafik 9" descr="FR-Erbschaften-DW_EKiBa-Ratgeber-2013-07-31.pdf - Adobe Reader">
            <a:extLst>
              <a:ext uri="{FF2B5EF4-FFF2-40B4-BE49-F238E27FC236}">
                <a16:creationId xmlns:a16="http://schemas.microsoft.com/office/drawing/2014/main" id="{77BD2EA3-3894-403E-B629-54243CBF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522" y="1965407"/>
            <a:ext cx="1591878" cy="19911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6C4922-31A5-4735-BEFA-2777EE0B2B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7" y="4509119"/>
            <a:ext cx="1591878" cy="19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065212FD-6AEC-4ECA-B725-BCD5B2925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754" y="1727796"/>
            <a:ext cx="5337175" cy="4043363"/>
          </a:xfrm>
          <a:prstGeom prst="triangle">
            <a:avLst>
              <a:gd name="adj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76DDDFC-0543-4D71-A0AA-CE14BDBA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866" y="5334596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Interessent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DF28319-DE3D-4C84-8359-94DFA82F0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866" y="4829771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Erstspender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7FE8BE9-D507-4E13-B77A-51C0F1C3C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866" y="4331296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Mehrfachspender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A58A4DA-4307-4EB1-A02F-C6397E86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866" y="3821709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Dauerspender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8972E66-7959-44C0-ABAB-3F0EFDBB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3318471"/>
            <a:ext cx="377626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 dirty="0">
                <a:solidFill>
                  <a:srgbClr val="000000"/>
                </a:solidFill>
                <a:latin typeface="Arial" charset="0"/>
              </a:rPr>
              <a:t>Großspender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2882B10-6F5E-4D97-AB4F-BB6483D7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203" y="2021484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Erb-</a:t>
            </a:r>
            <a:br>
              <a:rPr lang="de-DE" sz="1800" b="0">
                <a:solidFill>
                  <a:srgbClr val="000000"/>
                </a:solidFill>
                <a:latin typeface="Arial" charset="0"/>
              </a:rPr>
            </a:br>
            <a:r>
              <a:rPr lang="de-DE" sz="1800" b="0">
                <a:solidFill>
                  <a:srgbClr val="000000"/>
                </a:solidFill>
                <a:latin typeface="Arial" charset="0"/>
              </a:rPr>
              <a:t>lasser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FDA89AFE-BDCF-48E1-80C5-B76DEAC8A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366" y="5264745"/>
            <a:ext cx="4635500" cy="46038"/>
          </a:xfrm>
          <a:custGeom>
            <a:avLst/>
            <a:gdLst>
              <a:gd name="T0" fmla="*/ 0 w 12481"/>
              <a:gd name="T1" fmla="*/ 0 h 1"/>
              <a:gd name="T2" fmla="*/ 1721931703 w 12481"/>
              <a:gd name="T3" fmla="*/ 0 h 1"/>
              <a:gd name="T4" fmla="*/ 0 60000 65536"/>
              <a:gd name="T5" fmla="*/ 0 60000 65536"/>
              <a:gd name="T6" fmla="*/ 0 w 12481"/>
              <a:gd name="T7" fmla="*/ 0 h 1"/>
              <a:gd name="T8" fmla="*/ 12481 w 1248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481" h="1">
                <a:moveTo>
                  <a:pt x="0" y="0"/>
                </a:moveTo>
                <a:lnTo>
                  <a:pt x="1248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F9623F4C-0AE4-4F83-901E-A41192008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942" y="4761509"/>
            <a:ext cx="4065587" cy="46037"/>
          </a:xfrm>
          <a:custGeom>
            <a:avLst/>
            <a:gdLst>
              <a:gd name="T0" fmla="*/ 0 w 10601"/>
              <a:gd name="T1" fmla="*/ 0 h 1"/>
              <a:gd name="T2" fmla="*/ 1559144369 w 10601"/>
              <a:gd name="T3" fmla="*/ 0 h 1"/>
              <a:gd name="T4" fmla="*/ 0 60000 65536"/>
              <a:gd name="T5" fmla="*/ 0 60000 65536"/>
              <a:gd name="T6" fmla="*/ 0 w 10601"/>
              <a:gd name="T7" fmla="*/ 0 h 1"/>
              <a:gd name="T8" fmla="*/ 10601 w 106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601" h="1">
                <a:moveTo>
                  <a:pt x="0" y="0"/>
                </a:moveTo>
                <a:lnTo>
                  <a:pt x="106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B780A9C2-D84B-4ABE-8981-C897F59A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642" y="4256684"/>
            <a:ext cx="3311525" cy="46037"/>
          </a:xfrm>
          <a:custGeom>
            <a:avLst/>
            <a:gdLst>
              <a:gd name="T0" fmla="*/ 0 w 8644"/>
              <a:gd name="T1" fmla="*/ 0 h 1"/>
              <a:gd name="T2" fmla="*/ 1268824749 w 8644"/>
              <a:gd name="T3" fmla="*/ 0 h 1"/>
              <a:gd name="T4" fmla="*/ 0 60000 65536"/>
              <a:gd name="T5" fmla="*/ 0 60000 65536"/>
              <a:gd name="T6" fmla="*/ 0 w 8644"/>
              <a:gd name="T7" fmla="*/ 0 h 1"/>
              <a:gd name="T8" fmla="*/ 8644 w 864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644" h="1">
                <a:moveTo>
                  <a:pt x="0" y="0"/>
                </a:moveTo>
                <a:lnTo>
                  <a:pt x="864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D688B88B-1299-47AC-9C4A-2CF1E7161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192" y="3755034"/>
            <a:ext cx="2687637" cy="73025"/>
          </a:xfrm>
          <a:custGeom>
            <a:avLst/>
            <a:gdLst>
              <a:gd name="T0" fmla="*/ 0 w 6586"/>
              <a:gd name="T1" fmla="*/ 0 h 1"/>
              <a:gd name="T2" fmla="*/ 1096789728 w 6586"/>
              <a:gd name="T3" fmla="*/ 0 h 1"/>
              <a:gd name="T4" fmla="*/ 0 60000 65536"/>
              <a:gd name="T5" fmla="*/ 0 60000 65536"/>
              <a:gd name="T6" fmla="*/ 0 w 6586"/>
              <a:gd name="T7" fmla="*/ 0 h 1"/>
              <a:gd name="T8" fmla="*/ 6586 w 65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86" h="1">
                <a:moveTo>
                  <a:pt x="0" y="0"/>
                </a:moveTo>
                <a:lnTo>
                  <a:pt x="65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BD8E4964-AEC4-4F08-B9A6-E42AC9A4A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342" y="3250209"/>
            <a:ext cx="2016125" cy="46037"/>
          </a:xfrm>
          <a:custGeom>
            <a:avLst/>
            <a:gdLst>
              <a:gd name="T0" fmla="*/ 0 w 4705"/>
              <a:gd name="T1" fmla="*/ 0 h 1"/>
              <a:gd name="T2" fmla="*/ 863782082 w 4705"/>
              <a:gd name="T3" fmla="*/ 0 h 1"/>
              <a:gd name="T4" fmla="*/ 0 60000 65536"/>
              <a:gd name="T5" fmla="*/ 0 60000 65536"/>
              <a:gd name="T6" fmla="*/ 0 w 4705"/>
              <a:gd name="T7" fmla="*/ 0 h 1"/>
              <a:gd name="T8" fmla="*/ 4705 w 470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05" h="1">
                <a:moveTo>
                  <a:pt x="0" y="0"/>
                </a:moveTo>
                <a:lnTo>
                  <a:pt x="470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E973BF1B-7DA1-460B-8795-7D8D2686B1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39616" y="1700809"/>
            <a:ext cx="2678112" cy="4021137"/>
          </a:xfrm>
          <a:prstGeom prst="rtTriangle">
            <a:avLst/>
          </a:prstGeom>
          <a:solidFill>
            <a:srgbClr val="FF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/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D8228C1A-83DC-406F-87FF-142881C72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316" y="1810346"/>
            <a:ext cx="1524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 dirty="0">
                <a:solidFill>
                  <a:srgbClr val="FFFFFF"/>
                </a:solidFill>
                <a:latin typeface="Arial" charset="0"/>
              </a:rPr>
              <a:t>Intensität der Beziehung zum einzelnen Spender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52D7322B-022B-4C35-9ABF-6AE41CE1112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730604" y="1700809"/>
            <a:ext cx="2678113" cy="4021137"/>
          </a:xfrm>
          <a:prstGeom prst="rtTriangle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/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1E22F787-EE5A-4C93-8E53-4D236E7C1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953" y="1897658"/>
            <a:ext cx="152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Erträge pro Spender</a:t>
            </a: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4D635EEF-37A5-4EC3-8676-1EB5C0CB9275}"/>
              </a:ext>
            </a:extLst>
          </p:cNvPr>
          <p:cNvSpPr>
            <a:spLocks/>
          </p:cNvSpPr>
          <p:nvPr/>
        </p:nvSpPr>
        <p:spPr bwMode="auto">
          <a:xfrm>
            <a:off x="10107216" y="2124670"/>
            <a:ext cx="19050" cy="3646488"/>
          </a:xfrm>
          <a:custGeom>
            <a:avLst/>
            <a:gdLst>
              <a:gd name="T0" fmla="*/ 6844812 w 52"/>
              <a:gd name="T1" fmla="*/ 0 h 10127"/>
              <a:gd name="T2" fmla="*/ 0 w 52"/>
              <a:gd name="T3" fmla="*/ 1312882231 h 10127"/>
              <a:gd name="T4" fmla="*/ 0 60000 65536"/>
              <a:gd name="T5" fmla="*/ 0 60000 65536"/>
              <a:gd name="T6" fmla="*/ 0 w 52"/>
              <a:gd name="T7" fmla="*/ 0 h 10127"/>
              <a:gd name="T8" fmla="*/ 52 w 52"/>
              <a:gd name="T9" fmla="*/ 10127 h 101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" h="10127">
                <a:moveTo>
                  <a:pt x="51" y="0"/>
                </a:moveTo>
                <a:lnTo>
                  <a:pt x="0" y="10126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F589B80A-0A33-4632-8BFD-4EF28C322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541" y="2761259"/>
            <a:ext cx="1389062" cy="46037"/>
          </a:xfrm>
          <a:custGeom>
            <a:avLst/>
            <a:gdLst>
              <a:gd name="T0" fmla="*/ 0 w 4705"/>
              <a:gd name="T1" fmla="*/ 0 h 1"/>
              <a:gd name="T2" fmla="*/ 409969323 w 4705"/>
              <a:gd name="T3" fmla="*/ 0 h 1"/>
              <a:gd name="T4" fmla="*/ 0 60000 65536"/>
              <a:gd name="T5" fmla="*/ 0 60000 65536"/>
              <a:gd name="T6" fmla="*/ 0 w 4705"/>
              <a:gd name="T7" fmla="*/ 0 h 1"/>
              <a:gd name="T8" fmla="*/ 4705 w 470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05" h="1">
                <a:moveTo>
                  <a:pt x="0" y="0"/>
                </a:moveTo>
                <a:lnTo>
                  <a:pt x="470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D5DC83F2-BC4C-44C6-BE56-7A168573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154" y="2807296"/>
            <a:ext cx="4144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Stifter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FAE47917-F589-4F55-92D1-270B8D8A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528" y="2885084"/>
            <a:ext cx="152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Aufwand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3866FF52-F865-4FBA-AAA9-C0F3CB67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317" y="3574059"/>
            <a:ext cx="85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Ver-trauen</a:t>
            </a: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517AD8B7-1740-4E23-887F-4CF02BBFB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2021484"/>
            <a:ext cx="2448272" cy="176755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995FBEA-4C79-49DC-920E-9B582F08BA86}"/>
              </a:ext>
            </a:extLst>
          </p:cNvPr>
          <p:cNvSpPr txBox="1">
            <a:spLocks/>
          </p:cNvSpPr>
          <p:nvPr/>
        </p:nvSpPr>
        <p:spPr>
          <a:xfrm>
            <a:off x="609600" y="476672"/>
            <a:ext cx="9230816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de-DE" sz="3600" dirty="0">
                <a:solidFill>
                  <a:srgbClr val="B740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Spenderpyramide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4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1D7ED-F13B-465B-A568-C66A7828C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Nachlass versus „Sammelbüchse“</a:t>
            </a:r>
            <a:br>
              <a:rPr lang="de-DE" dirty="0"/>
            </a:br>
            <a:r>
              <a:rPr lang="de-DE" dirty="0"/>
              <a:t>           der kleine Unterschied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63A4F1-772F-4569-ACB1-E329CAD7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kleine Zielgruppe</a:t>
            </a:r>
          </a:p>
          <a:p>
            <a:r>
              <a:rPr lang="de-DE" dirty="0"/>
              <a:t>hoher Durchschnittsbetrag</a:t>
            </a:r>
          </a:p>
          <a:p>
            <a:r>
              <a:rPr lang="de-DE" dirty="0"/>
              <a:t>hohes Informationsbedürfnis</a:t>
            </a:r>
          </a:p>
          <a:p>
            <a:r>
              <a:rPr lang="de-DE" dirty="0"/>
              <a:t>Vertrauensvorschuss muss eingelöst werden</a:t>
            </a:r>
          </a:p>
          <a:p>
            <a:r>
              <a:rPr lang="de-DE" dirty="0"/>
              <a:t>lange Frist zwischen Entscheidung und Umsetzung</a:t>
            </a:r>
          </a:p>
          <a:p>
            <a:r>
              <a:rPr lang="de-DE" dirty="0"/>
              <a:t>ständige Gefährdung der Entscheidung</a:t>
            </a:r>
          </a:p>
          <a:p>
            <a:r>
              <a:rPr lang="de-DE" dirty="0"/>
              <a:t>langfristige Beziehung</a:t>
            </a:r>
          </a:p>
        </p:txBody>
      </p:sp>
    </p:spTree>
    <p:extLst>
      <p:ext uri="{BB962C8B-B14F-4D97-AF65-F5344CB8AC3E}">
        <p14:creationId xmlns:p14="http://schemas.microsoft.com/office/powerpoint/2010/main" val="1665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CF7AE-D30B-48DD-9714-62B7A851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„Markt“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42371-F14E-4D86-975C-9849CD59D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de-DE" dirty="0"/>
              <a:t>5,8 Millionen Erbfälle in 2015-2024</a:t>
            </a:r>
          </a:p>
          <a:p>
            <a:pPr>
              <a:lnSpc>
                <a:spcPts val="3200"/>
              </a:lnSpc>
            </a:pPr>
            <a:r>
              <a:rPr lang="de-DE" dirty="0"/>
              <a:t>3,1 Billionen Euro werden in 2015-2024 vererbt</a:t>
            </a:r>
          </a:p>
          <a:p>
            <a:pPr lvl="1">
              <a:lnSpc>
                <a:spcPts val="3200"/>
              </a:lnSpc>
            </a:pPr>
            <a:r>
              <a:rPr lang="de-DE" dirty="0"/>
              <a:t>davon 2,1 Billionen Euro generationsübergreifend </a:t>
            </a:r>
          </a:p>
          <a:p>
            <a:pPr lvl="1">
              <a:lnSpc>
                <a:spcPts val="3200"/>
              </a:lnSpc>
            </a:pPr>
            <a:r>
              <a:rPr lang="de-DE" dirty="0"/>
              <a:t>ohne die obersten 2% der Vermögenden:</a:t>
            </a:r>
            <a:br>
              <a:rPr lang="de-DE" dirty="0"/>
            </a:br>
            <a:r>
              <a:rPr lang="de-DE" dirty="0"/>
              <a:t>  1,4 Billionen €</a:t>
            </a:r>
          </a:p>
          <a:p>
            <a:pPr>
              <a:lnSpc>
                <a:spcPts val="3200"/>
              </a:lnSpc>
            </a:pPr>
            <a:r>
              <a:rPr lang="de-DE" dirty="0"/>
              <a:t>Durchschnitt: 252.000 € / Erbfall (bei einem Erben)</a:t>
            </a:r>
          </a:p>
          <a:p>
            <a:pPr>
              <a:lnSpc>
                <a:spcPts val="3200"/>
              </a:lnSpc>
            </a:pPr>
            <a:r>
              <a:rPr lang="de-DE" dirty="0"/>
              <a:t>In 90% der Fälle werden 150.000 oder weniger Euro an Geldwerten vererbt.</a:t>
            </a:r>
          </a:p>
          <a:p>
            <a:pPr>
              <a:lnSpc>
                <a:spcPts val="3200"/>
              </a:lnSpc>
            </a:pPr>
            <a:r>
              <a:rPr lang="de-DE" dirty="0"/>
              <a:t>in den neuen Bundesländern geringere Beträge.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de-DE" sz="1200" dirty="0"/>
              <a:t>(Quelle: Dt. Institut für Altersvorsorge: Erben in Deutschland 2015-2024; Berlin 2015)</a:t>
            </a:r>
          </a:p>
        </p:txBody>
      </p:sp>
    </p:spTree>
    <p:extLst>
      <p:ext uri="{BB962C8B-B14F-4D97-AF65-F5344CB8AC3E}">
        <p14:creationId xmlns:p14="http://schemas.microsoft.com/office/powerpoint/2010/main" val="41690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1940</Words>
  <Application>Microsoft Office PowerPoint</Application>
  <PresentationFormat>Breitbild</PresentationFormat>
  <Paragraphs>322</Paragraphs>
  <Slides>69</Slides>
  <Notes>12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69</vt:i4>
      </vt:variant>
    </vt:vector>
  </HeadingPairs>
  <TitlesOfParts>
    <vt:vector size="75" baseType="lpstr">
      <vt:lpstr>Arial</vt:lpstr>
      <vt:lpstr>Calibri</vt:lpstr>
      <vt:lpstr>Trebuchet MS</vt:lpstr>
      <vt:lpstr>5_Benutzerdefiniertes Design</vt:lpstr>
      <vt:lpstr>4_Benutzerdefiniertes Design</vt:lpstr>
      <vt:lpstr>5_Benutzerdefiniertes Design</vt:lpstr>
      <vt:lpstr>Erbschaftsfundraising im kirchlichen Kontext online-Seminar, I. Teil</vt:lpstr>
      <vt:lpstr>Ablauf </vt:lpstr>
      <vt:lpstr>Erfahrungshintergründe</vt:lpstr>
      <vt:lpstr>Stellen Sie sich kurz vor …</vt:lpstr>
      <vt:lpstr>Erbschaften:  ein Minenfeld in der Gemeinde?! </vt:lpstr>
      <vt:lpstr>PowerPoint-Präsentation</vt:lpstr>
      <vt:lpstr>PowerPoint-Präsentation</vt:lpstr>
      <vt:lpstr>Nachlass versus „Sammelbüchse“            der kleine Unterschied </vt:lpstr>
      <vt:lpstr>Der „Markt“ </vt:lpstr>
      <vt:lpstr>Der „Markt“  (Forts.) </vt:lpstr>
      <vt:lpstr>Beispiel Johannesstift Berlin </vt:lpstr>
      <vt:lpstr>Die Deutschen und ihr Testament</vt:lpstr>
      <vt:lpstr>Wie kommt es zum letzten Willen? </vt:lpstr>
      <vt:lpstr>Mögliche Motivationslagen von Erblassenden </vt:lpstr>
      <vt:lpstr>Aufgabe </vt:lpstr>
      <vt:lpstr>Erben und Gemeinnützigkeit</vt:lpstr>
      <vt:lpstr>Beweggründe für Vermächtnisse   an gemeinnützige Organisationen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Ausstellungsorganisation (in Baden)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Und die Materialien? </vt:lpstr>
      <vt:lpstr>Erbschaftsfundraising im kirchlichen Kontext online-Seminar, II. Teil</vt:lpstr>
      <vt:lpstr>Ablauf </vt:lpstr>
      <vt:lpstr>Wen haben wir im Blick?</vt:lpstr>
      <vt:lpstr>Zielgruppen</vt:lpstr>
      <vt:lpstr>Konsequenzen für das Konzept</vt:lpstr>
      <vt:lpstr>Die Geschichte von Margarete und Ilse Geiger …</vt:lpstr>
      <vt:lpstr>Grundaufgaben des Erbschaftsfundraising</vt:lpstr>
      <vt:lpstr>PowerPoint-Präsentation</vt:lpstr>
      <vt:lpstr>1. Interesse wecken </vt:lpstr>
      <vt:lpstr>1. Interesse wecken (Forts.)</vt:lpstr>
      <vt:lpstr>1. Interesse wecken (Forts.)</vt:lpstr>
      <vt:lpstr>1. Interesse wecken (Forts.)</vt:lpstr>
      <vt:lpstr>1. Interesse wecken (Forts.)</vt:lpstr>
      <vt:lpstr>2. Der Anfang</vt:lpstr>
      <vt:lpstr>2. Ziele der „Erst-Begegnung“</vt:lpstr>
      <vt:lpstr>3. Die Beziehung</vt:lpstr>
      <vt:lpstr>3. Die Beziehung </vt:lpstr>
      <vt:lpstr>3. Die Beziehung</vt:lpstr>
      <vt:lpstr>3. Die Beziehung </vt:lpstr>
      <vt:lpstr>4. Die Erfüllung</vt:lpstr>
      <vt:lpstr>Drum prüfe, wer sich ewig bindet … </vt:lpstr>
      <vt:lpstr>Aufgabe</vt:lpstr>
      <vt:lpstr>Erfahrungen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Sternberg</dc:creator>
  <cp:lastModifiedBy>Sternberg, Torsten</cp:lastModifiedBy>
  <cp:revision>428</cp:revision>
  <cp:lastPrinted>2023-09-26T07:50:01Z</cp:lastPrinted>
  <dcterms:created xsi:type="dcterms:W3CDTF">2012-02-14T05:24:57Z</dcterms:created>
  <dcterms:modified xsi:type="dcterms:W3CDTF">2024-03-13T20:55:31Z</dcterms:modified>
</cp:coreProperties>
</file>